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8" r:id="rId2"/>
    <p:sldId id="281" r:id="rId3"/>
    <p:sldId id="279" r:id="rId4"/>
    <p:sldId id="282" r:id="rId5"/>
    <p:sldId id="257" r:id="rId6"/>
    <p:sldId id="259" r:id="rId7"/>
    <p:sldId id="280" r:id="rId8"/>
    <p:sldId id="260" r:id="rId9"/>
    <p:sldId id="261" r:id="rId10"/>
    <p:sldId id="264" r:id="rId11"/>
    <p:sldId id="262" r:id="rId12"/>
    <p:sldId id="268" r:id="rId13"/>
    <p:sldId id="265" r:id="rId14"/>
    <p:sldId id="278" r:id="rId15"/>
    <p:sldId id="277" r:id="rId16"/>
    <p:sldId id="276" r:id="rId17"/>
    <p:sldId id="270" r:id="rId18"/>
    <p:sldId id="272" r:id="rId19"/>
    <p:sldId id="273" r:id="rId20"/>
    <p:sldId id="283" r:id="rId21"/>
    <p:sldId id="284" r:id="rId22"/>
    <p:sldId id="271" r:id="rId2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33"/>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333" autoAdjust="0"/>
  </p:normalViewPr>
  <p:slideViewPr>
    <p:cSldViewPr>
      <p:cViewPr>
        <p:scale>
          <a:sx n="91" d="100"/>
          <a:sy n="91" d="100"/>
        </p:scale>
        <p:origin x="-2214" y="-4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0FE62258-2C6C-44F7-B1C5-2E0ED033DA4E}" type="slidenum">
              <a:rPr lang="ru-RU" altLang="ru-RU"/>
              <a:pPr/>
              <a:t>‹#›</a:t>
            </a:fld>
            <a:endParaRPr lang="ru-RU" altLang="ru-RU"/>
          </a:p>
        </p:txBody>
      </p:sp>
    </p:spTree>
    <p:extLst>
      <p:ext uri="{BB962C8B-B14F-4D97-AF65-F5344CB8AC3E}">
        <p14:creationId xmlns:p14="http://schemas.microsoft.com/office/powerpoint/2010/main" xmlns="" val="221545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08784E61-3284-45E4-BE4A-B1E3647FE8CF}" type="slidenum">
              <a:rPr lang="ru-RU" altLang="ru-RU"/>
              <a:pPr/>
              <a:t>‹#›</a:t>
            </a:fld>
            <a:endParaRPr lang="ru-RU" altLang="ru-RU"/>
          </a:p>
        </p:txBody>
      </p:sp>
    </p:spTree>
    <p:extLst>
      <p:ext uri="{BB962C8B-B14F-4D97-AF65-F5344CB8AC3E}">
        <p14:creationId xmlns:p14="http://schemas.microsoft.com/office/powerpoint/2010/main" xmlns="" val="1597937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C48712E7-2E99-43F9-B9C2-DED4BF01D609}" type="slidenum">
              <a:rPr lang="ru-RU" altLang="ru-RU"/>
              <a:pPr/>
              <a:t>‹#›</a:t>
            </a:fld>
            <a:endParaRPr lang="ru-RU" altLang="ru-RU"/>
          </a:p>
        </p:txBody>
      </p:sp>
    </p:spTree>
    <p:extLst>
      <p:ext uri="{BB962C8B-B14F-4D97-AF65-F5344CB8AC3E}">
        <p14:creationId xmlns:p14="http://schemas.microsoft.com/office/powerpoint/2010/main" xmlns="" val="241121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169F419E-2AA1-4471-9506-8D19D0B0DAE5}" type="slidenum">
              <a:rPr lang="ru-RU" altLang="ru-RU"/>
              <a:pPr/>
              <a:t>‹#›</a:t>
            </a:fld>
            <a:endParaRPr lang="ru-RU" altLang="ru-RU"/>
          </a:p>
        </p:txBody>
      </p:sp>
    </p:spTree>
    <p:extLst>
      <p:ext uri="{BB962C8B-B14F-4D97-AF65-F5344CB8AC3E}">
        <p14:creationId xmlns:p14="http://schemas.microsoft.com/office/powerpoint/2010/main" xmlns="" val="224721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ru-RU"/>
              <a:t>Образец заголовка</a:t>
            </a:r>
            <a:endParaRPr lang="en-US" dirty="0"/>
          </a:p>
        </p:txBody>
      </p:sp>
      <p:sp>
        <p:nvSpPr>
          <p:cNvPr id="3" name="Text Placeholder 2"/>
          <p:cNvSpPr>
            <a:spLocks noGrp="1"/>
          </p:cNvSpPr>
          <p:nvPr>
            <p:ph type="body" idx="1"/>
          </p:nvPr>
        </p:nvSpPr>
        <p:spPr>
          <a:xfrm>
            <a:off x="623888" y="4552634"/>
            <a:ext cx="7886700" cy="1500187"/>
          </a:xfrm>
        </p:spPr>
        <p:txBody>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6478B168-83CF-454C-9748-5F52A1112D93}" type="slidenum">
              <a:rPr lang="ru-RU" altLang="ru-RU"/>
              <a:pPr/>
              <a:t>‹#›</a:t>
            </a:fld>
            <a:endParaRPr lang="ru-RU" altLang="ru-RU"/>
          </a:p>
        </p:txBody>
      </p:sp>
    </p:spTree>
    <p:extLst>
      <p:ext uri="{BB962C8B-B14F-4D97-AF65-F5344CB8AC3E}">
        <p14:creationId xmlns:p14="http://schemas.microsoft.com/office/powerpoint/2010/main" xmlns="" val="84918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fld id="{2D451E63-712E-4A8E-A874-8816BED953F6}" type="slidenum">
              <a:rPr lang="ru-RU" altLang="ru-RU"/>
              <a:pPr/>
              <a:t>‹#›</a:t>
            </a:fld>
            <a:endParaRPr lang="ru-RU" altLang="ru-RU"/>
          </a:p>
        </p:txBody>
      </p:sp>
    </p:spTree>
    <p:extLst>
      <p:ext uri="{BB962C8B-B14F-4D97-AF65-F5344CB8AC3E}">
        <p14:creationId xmlns:p14="http://schemas.microsoft.com/office/powerpoint/2010/main" xmlns="" val="154314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33845" y="2507551"/>
            <a:ext cx="386715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2507551"/>
            <a:ext cx="38862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endParaRPr lang="ru-RU" altLang="ru-RU"/>
          </a:p>
        </p:txBody>
      </p:sp>
      <p:sp>
        <p:nvSpPr>
          <p:cNvPr id="8" name="Footer Placeholder 4"/>
          <p:cNvSpPr>
            <a:spLocks noGrp="1"/>
          </p:cNvSpPr>
          <p:nvPr>
            <p:ph type="ftr" sz="quarter" idx="11"/>
          </p:nvPr>
        </p:nvSpPr>
        <p:spPr/>
        <p:txBody>
          <a:bodyPr/>
          <a:lstStyle>
            <a:lvl1pPr>
              <a:defRPr/>
            </a:lvl1pPr>
          </a:lstStyle>
          <a:p>
            <a:pPr>
              <a:defRPr/>
            </a:pPr>
            <a:endParaRPr lang="ru-RU" altLang="ru-RU"/>
          </a:p>
        </p:txBody>
      </p:sp>
      <p:sp>
        <p:nvSpPr>
          <p:cNvPr id="9" name="Slide Number Placeholder 5"/>
          <p:cNvSpPr>
            <a:spLocks noGrp="1"/>
          </p:cNvSpPr>
          <p:nvPr>
            <p:ph type="sldNum" sz="quarter" idx="12"/>
          </p:nvPr>
        </p:nvSpPr>
        <p:spPr/>
        <p:txBody>
          <a:bodyPr/>
          <a:lstStyle>
            <a:lvl1pPr>
              <a:defRPr/>
            </a:lvl1pPr>
          </a:lstStyle>
          <a:p>
            <a:fld id="{D90ABC61-A1B8-4459-85D6-358257C5CF99}" type="slidenum">
              <a:rPr lang="ru-RU" altLang="ru-RU"/>
              <a:pPr/>
              <a:t>‹#›</a:t>
            </a:fld>
            <a:endParaRPr lang="ru-RU" altLang="ru-RU"/>
          </a:p>
        </p:txBody>
      </p:sp>
    </p:spTree>
    <p:extLst>
      <p:ext uri="{BB962C8B-B14F-4D97-AF65-F5344CB8AC3E}">
        <p14:creationId xmlns:p14="http://schemas.microsoft.com/office/powerpoint/2010/main" xmlns="" val="301780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endParaRPr lang="ru-RU" altLang="ru-RU"/>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p:txBody>
          <a:bodyPr/>
          <a:lstStyle>
            <a:lvl1pPr>
              <a:defRPr/>
            </a:lvl1pPr>
          </a:lstStyle>
          <a:p>
            <a:fld id="{F5FF871F-6675-473E-95C7-7591CF6665E6}" type="slidenum">
              <a:rPr lang="ru-RU" altLang="ru-RU"/>
              <a:pPr/>
              <a:t>‹#›</a:t>
            </a:fld>
            <a:endParaRPr lang="ru-RU" altLang="ru-RU"/>
          </a:p>
        </p:txBody>
      </p:sp>
    </p:spTree>
    <p:extLst>
      <p:ext uri="{BB962C8B-B14F-4D97-AF65-F5344CB8AC3E}">
        <p14:creationId xmlns:p14="http://schemas.microsoft.com/office/powerpoint/2010/main" xmlns="" val="265310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ru-RU" altLang="ru-RU"/>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p:txBody>
          <a:bodyPr/>
          <a:lstStyle>
            <a:lvl1pPr>
              <a:defRPr/>
            </a:lvl1pPr>
          </a:lstStyle>
          <a:p>
            <a:fld id="{75C63318-2D9F-4B76-9BD3-2AD74E6C63C6}" type="slidenum">
              <a:rPr lang="ru-RU" altLang="ru-RU"/>
              <a:pPr/>
              <a:t>‹#›</a:t>
            </a:fld>
            <a:endParaRPr lang="ru-RU" altLang="ru-RU"/>
          </a:p>
        </p:txBody>
      </p:sp>
    </p:spTree>
    <p:extLst>
      <p:ext uri="{BB962C8B-B14F-4D97-AF65-F5344CB8AC3E}">
        <p14:creationId xmlns:p14="http://schemas.microsoft.com/office/powerpoint/2010/main" xmlns="" val="43174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ru-RU"/>
              <a:t>Образец заголовка</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30936" y="2057399"/>
            <a:ext cx="2948940" cy="3810001"/>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fld id="{6BE27B07-C2D7-467F-89CD-D6798999E2F6}" type="slidenum">
              <a:rPr lang="ru-RU" altLang="ru-RU"/>
              <a:pPr/>
              <a:t>‹#›</a:t>
            </a:fld>
            <a:endParaRPr lang="ru-RU" altLang="ru-RU"/>
          </a:p>
        </p:txBody>
      </p:sp>
    </p:spTree>
    <p:extLst>
      <p:ext uri="{BB962C8B-B14F-4D97-AF65-F5344CB8AC3E}">
        <p14:creationId xmlns:p14="http://schemas.microsoft.com/office/powerpoint/2010/main" xmlns="" val="415008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86200" y="990600"/>
            <a:ext cx="4629150" cy="4876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30936" y="2057400"/>
            <a:ext cx="2948940" cy="3810000"/>
          </a:xfrm>
        </p:spPr>
        <p:txBody>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fld id="{39263442-D726-4DA7-BA0C-051BE9679125}" type="slidenum">
              <a:rPr lang="ru-RU" altLang="ru-RU"/>
              <a:pPr/>
              <a:t>‹#›</a:t>
            </a:fld>
            <a:endParaRPr lang="ru-RU" altLang="ru-RU"/>
          </a:p>
        </p:txBody>
      </p:sp>
    </p:spTree>
    <p:extLst>
      <p:ext uri="{BB962C8B-B14F-4D97-AF65-F5344CB8AC3E}">
        <p14:creationId xmlns:p14="http://schemas.microsoft.com/office/powerpoint/2010/main" xmlns="" val="349223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3413"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p:cNvSpPr>
          <p:nvPr>
            <p:ph type="body" idx="1"/>
          </p:nvPr>
        </p:nvSpPr>
        <p:spPr bwMode="auto">
          <a:xfrm>
            <a:off x="633413" y="1828800"/>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latin typeface="Arial" panose="020B0604020202020204" pitchFamily="34" charset="0"/>
              </a:defRPr>
            </a:lvl1pPr>
          </a:lstStyle>
          <a:p>
            <a:pPr>
              <a:defRPr/>
            </a:pPr>
            <a:endParaRPr lang="ru-RU" alt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latin typeface="Arial" panose="020B0604020202020204" pitchFamily="34" charset="0"/>
              </a:defRPr>
            </a:lvl1pPr>
          </a:lstStyle>
          <a:p>
            <a:pPr>
              <a:defRPr/>
            </a:pPr>
            <a:endParaRPr lang="ru-RU" altLang="ru-RU"/>
          </a:p>
        </p:txBody>
      </p:sp>
      <p:sp>
        <p:nvSpPr>
          <p:cNvPr id="6" name="Slide Number Placeholder 5"/>
          <p:cNvSpPr>
            <a:spLocks noGrp="1"/>
          </p:cNvSpPr>
          <p:nvPr>
            <p:ph type="sldNum" sz="quarter" idx="4"/>
          </p:nvPr>
        </p:nvSpPr>
        <p:spPr>
          <a:xfrm>
            <a:off x="6462713"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99DE4E2F-6522-4978-84FB-39F67668D09D}"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Wingdings 2" pitchFamily="18" charset="2"/>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Wingdings 2" pitchFamily="18" charset="2"/>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Wingdings 2" pitchFamily="18" charset="2"/>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Wingdings 2" pitchFamily="18" charset="2"/>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Wingdings 2" pitchFamily="18" charset="2"/>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yandex.ru/yandsearch?source=psearch&amp;uinfo=sw-1217-sh-823-fw-992-fh-598-pd-1&amp;p=10&amp;text=%D0%BC%D1%83%D0%B7%D0%B5%D0%B9%20%D0%B1%D0%BB%D0%BE%D0%BA%D0%B0%D0%B4%D1%8B%20%D0%BB%D0%B5%D0%BD%D0%B8%D0%BD%D0%B3%D1%80%D0%B0%D0%B4%D0%B0&amp;noreask=1&amp;pos=306&amp;rpt=simage&amp;lr=2&amp;img_url=http://foto.nedoma.ru/data/2994/58DSC01852-1-thumb.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yandex.ru/yandsearch?source=psearch&amp;uinfo=sw-1217-sh-823-fw-992-fh-598-pd-1&amp;p=5&amp;text=%D0%BC%D1%83%D0%B7%D0%B5%D0%B9%20%D0%B1%D0%BB%D0%BE%D0%BA%D0%B0%D0%B4%D1%8B%20%D0%BB%D0%B5%D0%BD%D0%B8%D0%BD%D0%B3%D1%80%D0%B0%D0%B4%D0%B0&amp;noreask=1&amp;pos=176&amp;rpt=simage&amp;lr=2&amp;img_url=http://foto.nedoma.ru/data/2994/58DSC01855-1-thumb.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yandex.ru/yandsearch?source=psearch&amp;uinfo=sw-1217-sh-823-fw-992-fh-598-pd-1&amp;p=2&amp;text=%D0%BC%D1%83%D0%B7%D0%B5%D0%B9%20%D0%B1%D0%BB%D0%BE%D0%BA%D0%B0%D0%B4%D1%8B%20%D0%BB%D0%B5%D0%BD%D0%B8%D0%BD%D0%B3%D1%80%D0%B0%D0%B4%D0%B0&amp;noreask=1&amp;pos=63&amp;rpt=simage&amp;lr=2&amp;img_url=http://img-fotki.yandex.ru/get/4405/fotosergs.a0/0_56546_824aa14_X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ru.wikipedia.org/wiki/%D0%91%D0%BB%D0%BE%D0%BA%D0%B0%D0%B4%D0%B0_%D0%9B%D0%B5%D0%BD%D0%B8%D0%BD%D0%B3%D1%80%D0%B0%D0%B4%D0%B0"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ru.wikipedia.org/wiki/%D0%9B%D0%B5%D0%BD%D0%B8%D0%BD%D0%B3%D1%80%D0%B0%D0%B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Users\&#1057;&#1077;&#1088;&#1075;&#1077;&#1081;\Saved%20Games\Desktop\Minuta_molchaniya_-_metronom_muzyka_fonom_i_v_konce_fanfary_(xMusic.me).mp3" TargetMode="External"/><Relationship Id="rId5" Type="http://schemas.openxmlformats.org/officeDocument/2006/relationships/image" Target="../media/image24.png"/><Relationship Id="rId4" Type="http://schemas.openxmlformats.org/officeDocument/2006/relationships/image" Target="../media/image23.gif"/></Relationships>
</file>

<file path=ppt/slides/_rels/slide2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yandex.ru/yandsearch?source=wiz&amp;uinfo=sw-1217-sh-823-fw-992-fh-598-pd-1&amp;p=1&amp;text=%D0%B4%D0%BE%D1%80%D0%BE%D0%B3%D0%B0%20%D0%B6%D0%B8%D0%B7%D0%BD%D0%B8&amp;noreask=1&amp;pos=55&amp;rpt=simage&amp;lr=2&amp;img_url=http://estb.msn.com/i/68/11416DD288F7C918689A69D2B6121D.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yandex.ru/yandsearch?text=%D0%BF%D0%BE%D0%BB%D1%83%D1%82%D0%BE%D1%80%D0%BA%D0%B8%20%D0%BD%D0%B0%20%D0%B4%D0%BE%D1%80%D0%BE%D0%B3%D0%B5%20%D0%B6%D0%B8%D0%B7%D0%BD%D0%B8&amp;pos=11&amp;uinfo=sw-1217-sh-823-fw-992-fh-598-pd-1&amp;rpt=simage&amp;img_url=http://www.sotnia.ru/tocsin/2011/nom_35-36/ris_35-07-04.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Rectangle 5"/>
          <p:cNvSpPr>
            <a:spLocks noChangeArrowheads="1"/>
          </p:cNvSpPr>
          <p:nvPr/>
        </p:nvSpPr>
        <p:spPr bwMode="auto">
          <a:xfrm>
            <a:off x="323850" y="188913"/>
            <a:ext cx="8712200" cy="6771084"/>
          </a:xfrm>
          <a:prstGeom prst="rect">
            <a:avLst/>
          </a:prstGeom>
          <a:noFill/>
          <a:ln>
            <a:noFill/>
          </a:ln>
          <a:effectLst/>
        </p:spPr>
        <p:txBody>
          <a:bodyPr>
            <a:spAutoFit/>
          </a:bodyPr>
          <a:lstStyle/>
          <a:p>
            <a:pPr eaLnBrk="1" hangingPunct="1">
              <a:defRPr/>
            </a:pPr>
            <a:r>
              <a:rPr lang="ru-RU" altLang="ru-RU" dirty="0">
                <a:solidFill>
                  <a:schemeClr val="tx2"/>
                </a:solidFill>
              </a:rPr>
              <a:t>            </a:t>
            </a:r>
          </a:p>
          <a:p>
            <a:pPr eaLnBrk="1" hangingPunct="1">
              <a:defRPr/>
            </a:pPr>
            <a:endParaRPr lang="ru-RU" altLang="ru-RU" dirty="0">
              <a:solidFill>
                <a:schemeClr val="tx2"/>
              </a:solidFill>
            </a:endParaRPr>
          </a:p>
          <a:p>
            <a:pPr algn="ctr" eaLnBrk="1" hangingPunct="1">
              <a:defRPr/>
            </a:pPr>
            <a:r>
              <a:rPr lang="ru-RU" altLang="ru-RU" dirty="0">
                <a:solidFill>
                  <a:schemeClr val="tx2"/>
                </a:solidFill>
              </a:rPr>
              <a:t>    </a:t>
            </a:r>
          </a:p>
          <a:p>
            <a:pPr algn="ctr" eaLnBrk="1" hangingPunct="1">
              <a:defRPr/>
            </a:pPr>
            <a:endParaRPr lang="ru-RU" altLang="ru-RU" dirty="0">
              <a:solidFill>
                <a:schemeClr val="tx2"/>
              </a:solidFill>
            </a:endParaRPr>
          </a:p>
          <a:p>
            <a:pPr algn="ctr" eaLnBrk="1" hangingPunct="1">
              <a:defRPr/>
            </a:pPr>
            <a:r>
              <a:rPr lang="ru-RU" altLang="ru-RU" sz="2400" dirty="0" smtClean="0">
                <a:solidFill>
                  <a:schemeClr val="accent1">
                    <a:lumMod val="50000"/>
                  </a:schemeClr>
                </a:solidFill>
              </a:rPr>
              <a:t> </a:t>
            </a:r>
            <a:r>
              <a:rPr lang="ru-RU" altLang="ru-RU" sz="2000" dirty="0" smtClean="0">
                <a:solidFill>
                  <a:schemeClr val="accent1">
                    <a:lumMod val="50000"/>
                  </a:schemeClr>
                </a:solidFill>
              </a:rPr>
              <a:t>МКДОУ  </a:t>
            </a:r>
            <a:r>
              <a:rPr lang="ru-RU" altLang="ru-RU" sz="2000" dirty="0" err="1" smtClean="0">
                <a:solidFill>
                  <a:schemeClr val="accent1">
                    <a:lumMod val="50000"/>
                  </a:schemeClr>
                </a:solidFill>
              </a:rPr>
              <a:t>Сухобузимский</a:t>
            </a:r>
            <a:r>
              <a:rPr lang="ru-RU" altLang="ru-RU" sz="2000" dirty="0" smtClean="0">
                <a:solidFill>
                  <a:schemeClr val="accent1">
                    <a:lumMod val="50000"/>
                  </a:schemeClr>
                </a:solidFill>
              </a:rPr>
              <a:t> детский сад № 3 </a:t>
            </a:r>
            <a:endParaRPr lang="ru-RU" altLang="ru-RU" sz="2000" dirty="0">
              <a:solidFill>
                <a:schemeClr val="accent1">
                  <a:lumMod val="50000"/>
                </a:schemeClr>
              </a:solidFill>
            </a:endParaRPr>
          </a:p>
          <a:p>
            <a:pPr algn="ctr" eaLnBrk="1" hangingPunct="1">
              <a:defRPr/>
            </a:pPr>
            <a:endParaRPr lang="ru-RU" altLang="ru-RU" sz="2000" dirty="0">
              <a:solidFill>
                <a:schemeClr val="accent1">
                  <a:lumMod val="50000"/>
                </a:schemeClr>
              </a:solidFill>
            </a:endParaRPr>
          </a:p>
          <a:p>
            <a:pPr eaLnBrk="1" hangingPunct="1">
              <a:defRPr/>
            </a:pPr>
            <a:r>
              <a:rPr lang="ru-RU" altLang="ru-RU" sz="2400" dirty="0">
                <a:solidFill>
                  <a:schemeClr val="accent1">
                    <a:lumMod val="50000"/>
                  </a:schemeClr>
                </a:solidFill>
              </a:rPr>
              <a:t>                    </a:t>
            </a:r>
          </a:p>
          <a:p>
            <a:pPr eaLnBrk="1" hangingPunct="1">
              <a:defRPr/>
            </a:pPr>
            <a:endParaRPr lang="ru-RU" altLang="ru-RU" sz="2400" dirty="0">
              <a:solidFill>
                <a:schemeClr val="accent1">
                  <a:lumMod val="50000"/>
                </a:schemeClr>
              </a:solidFill>
            </a:endParaRPr>
          </a:p>
          <a:p>
            <a:pPr eaLnBrk="1" hangingPunct="1">
              <a:defRPr/>
            </a:pPr>
            <a:r>
              <a:rPr lang="ru-RU" altLang="ru-RU" sz="2400" b="1" dirty="0">
                <a:solidFill>
                  <a:schemeClr val="accent1">
                    <a:lumMod val="50000"/>
                  </a:schemeClr>
                </a:solidFill>
              </a:rPr>
              <a:t>                     </a:t>
            </a:r>
            <a:r>
              <a:rPr lang="ru-RU" altLang="ru-RU" sz="2400" b="1" dirty="0" smtClean="0">
                <a:solidFill>
                  <a:schemeClr val="accent1">
                    <a:lumMod val="50000"/>
                  </a:schemeClr>
                </a:solidFill>
              </a:rPr>
              <a:t>Уроки музыки: </a:t>
            </a:r>
            <a:r>
              <a:rPr lang="ru-RU" altLang="ru-RU" sz="2400" b="1" dirty="0" smtClean="0">
                <a:solidFill>
                  <a:schemeClr val="accent1">
                    <a:lumMod val="50000"/>
                  </a:schemeClr>
                </a:solidFill>
              </a:rPr>
              <a:t>«Блокада </a:t>
            </a:r>
            <a:r>
              <a:rPr lang="ru-RU" altLang="ru-RU" sz="2400" b="1" dirty="0">
                <a:solidFill>
                  <a:schemeClr val="accent1">
                    <a:lumMod val="50000"/>
                  </a:schemeClr>
                </a:solidFill>
              </a:rPr>
              <a:t>Ленинграда»</a:t>
            </a:r>
          </a:p>
          <a:p>
            <a:pPr eaLnBrk="1" hangingPunct="1">
              <a:defRPr/>
            </a:pPr>
            <a:r>
              <a:rPr lang="ru-RU" altLang="ru-RU" sz="2400" b="1" i="1" dirty="0">
                <a:solidFill>
                  <a:schemeClr val="accent1">
                    <a:lumMod val="50000"/>
                  </a:schemeClr>
                </a:solidFill>
              </a:rPr>
              <a:t>                 </a:t>
            </a:r>
            <a:r>
              <a:rPr lang="ru-RU" altLang="ru-RU" sz="2400" b="1" dirty="0">
                <a:solidFill>
                  <a:schemeClr val="accent1">
                    <a:lumMod val="50000"/>
                  </a:schemeClr>
                </a:solidFill>
              </a:rPr>
              <a:t>Тема: «Хлеб блокадного города»</a:t>
            </a:r>
          </a:p>
          <a:p>
            <a:pPr eaLnBrk="1" hangingPunct="1">
              <a:defRPr/>
            </a:pPr>
            <a:endParaRPr lang="ru-RU" altLang="ru-RU" sz="2400" dirty="0">
              <a:solidFill>
                <a:schemeClr val="accent1">
                  <a:lumMod val="50000"/>
                </a:schemeClr>
              </a:solidFill>
            </a:endParaRPr>
          </a:p>
          <a:p>
            <a:pPr eaLnBrk="1" hangingPunct="1">
              <a:defRPr/>
            </a:pPr>
            <a:r>
              <a:rPr lang="ru-RU" altLang="ru-RU" sz="2400" b="1" dirty="0">
                <a:solidFill>
                  <a:schemeClr val="accent1">
                    <a:lumMod val="50000"/>
                  </a:schemeClr>
                </a:solidFill>
              </a:rPr>
              <a:t>                   </a:t>
            </a:r>
            <a:r>
              <a:rPr lang="ru-RU" altLang="ru-RU" b="1" dirty="0" smtClean="0">
                <a:solidFill>
                  <a:schemeClr val="accent1">
                    <a:lumMod val="50000"/>
                  </a:schemeClr>
                </a:solidFill>
              </a:rPr>
              <a:t>Для </a:t>
            </a:r>
            <a:r>
              <a:rPr lang="ru-RU" altLang="ru-RU" b="1" dirty="0">
                <a:solidFill>
                  <a:schemeClr val="accent1">
                    <a:lumMod val="50000"/>
                  </a:schemeClr>
                </a:solidFill>
              </a:rPr>
              <a:t>детей </a:t>
            </a:r>
            <a:r>
              <a:rPr lang="ru-RU" altLang="ru-RU" b="1" dirty="0" smtClean="0">
                <a:solidFill>
                  <a:schemeClr val="accent1">
                    <a:lumMod val="50000"/>
                  </a:schemeClr>
                </a:solidFill>
              </a:rPr>
              <a:t>подготовительной группы «Родничок» </a:t>
            </a:r>
            <a:r>
              <a:rPr lang="ru-RU" altLang="ru-RU" b="1" dirty="0" smtClean="0">
                <a:solidFill>
                  <a:schemeClr val="accent1">
                    <a:lumMod val="50000"/>
                  </a:schemeClr>
                </a:solidFill>
              </a:rPr>
              <a:t>.</a:t>
            </a:r>
            <a:endParaRPr lang="ru-RU" altLang="ru-RU" b="1" dirty="0">
              <a:solidFill>
                <a:schemeClr val="accent1">
                  <a:lumMod val="50000"/>
                </a:schemeClr>
              </a:solidFill>
            </a:endParaRPr>
          </a:p>
          <a:p>
            <a:pPr eaLnBrk="1" hangingPunct="1">
              <a:defRPr/>
            </a:pPr>
            <a:r>
              <a:rPr lang="ru-RU" altLang="ru-RU" b="1" dirty="0">
                <a:solidFill>
                  <a:schemeClr val="bg1"/>
                </a:solidFill>
              </a:rPr>
              <a:t>                                  </a:t>
            </a:r>
          </a:p>
          <a:p>
            <a:pPr eaLnBrk="1" hangingPunct="1">
              <a:defRPr/>
            </a:pPr>
            <a:r>
              <a:rPr lang="ru-RU" altLang="ru-RU" b="1" dirty="0">
                <a:solidFill>
                  <a:schemeClr val="bg1"/>
                </a:solidFill>
              </a:rPr>
              <a:t> </a:t>
            </a:r>
          </a:p>
          <a:p>
            <a:pPr eaLnBrk="1" hangingPunct="1">
              <a:defRPr/>
            </a:pPr>
            <a:endParaRPr lang="ru-RU" altLang="ru-RU" b="1" dirty="0">
              <a:solidFill>
                <a:schemeClr val="bg1"/>
              </a:solidFill>
            </a:endParaRPr>
          </a:p>
          <a:p>
            <a:pPr algn="r" eaLnBrk="1" hangingPunct="1">
              <a:defRPr/>
            </a:pPr>
            <a:endParaRPr lang="ru-RU" altLang="ru-RU" sz="2400" b="1" dirty="0"/>
          </a:p>
          <a:p>
            <a:pPr eaLnBrk="1" hangingPunct="1">
              <a:defRPr/>
            </a:pPr>
            <a:r>
              <a:rPr lang="ru-RU" altLang="ru-RU" b="1" dirty="0">
                <a:solidFill>
                  <a:schemeClr val="tx2"/>
                </a:solidFill>
                <a:effectLst>
                  <a:outerShdw blurRad="38100" dist="38100" dir="2700000" algn="tl">
                    <a:srgbClr val="FFFFFF"/>
                  </a:outerShdw>
                </a:effectLst>
              </a:rPr>
              <a:t>                                      </a:t>
            </a:r>
            <a:r>
              <a:rPr lang="ru-RU" altLang="ru-RU" b="1" dirty="0">
                <a:solidFill>
                  <a:schemeClr val="bg2"/>
                </a:solidFill>
                <a:effectLst>
                  <a:outerShdw blurRad="38100" dist="38100" dir="2700000" algn="tl">
                    <a:srgbClr val="FFFFFF"/>
                  </a:outerShdw>
                </a:effectLst>
              </a:rPr>
              <a:t> </a:t>
            </a:r>
            <a:endParaRPr lang="ru-RU" altLang="ru-RU" sz="2400" b="1" dirty="0">
              <a:solidFill>
                <a:schemeClr val="bg2"/>
              </a:solidFill>
            </a:endParaRPr>
          </a:p>
          <a:p>
            <a:pPr eaLnBrk="1" hangingPunct="1">
              <a:defRPr/>
            </a:pPr>
            <a:r>
              <a:rPr lang="ru-RU" altLang="ru-RU" sz="2400" b="1" dirty="0">
                <a:solidFill>
                  <a:schemeClr val="bg2"/>
                </a:solidFill>
              </a:rPr>
              <a:t>                   </a:t>
            </a:r>
          </a:p>
          <a:p>
            <a:pPr eaLnBrk="1" hangingPunct="1">
              <a:defRPr/>
            </a:pPr>
            <a:r>
              <a:rPr lang="ru-RU" altLang="ru-RU" sz="2400" b="1" dirty="0">
                <a:solidFill>
                  <a:schemeClr val="tx2"/>
                </a:solidFill>
              </a:rPr>
              <a:t>                       </a:t>
            </a:r>
          </a:p>
          <a:p>
            <a:pPr eaLnBrk="1" hangingPunct="1">
              <a:defRPr/>
            </a:pPr>
            <a:r>
              <a:rPr lang="ru-RU" altLang="ru-RU" sz="2400" b="1" dirty="0">
                <a:solidFill>
                  <a:schemeClr val="tx2"/>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Рисунок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8175" y="15875"/>
            <a:ext cx="55435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Rectangle 6"/>
          <p:cNvSpPr>
            <a:spLocks noChangeArrowheads="1"/>
          </p:cNvSpPr>
          <p:nvPr/>
        </p:nvSpPr>
        <p:spPr bwMode="auto">
          <a:xfrm>
            <a:off x="2268538" y="188913"/>
            <a:ext cx="2655887" cy="366712"/>
          </a:xfrm>
          <a:prstGeom prst="rect">
            <a:avLst/>
          </a:prstGeom>
          <a:noFill/>
          <a:ln>
            <a:noFill/>
          </a:ln>
          <a:effectLst/>
        </p:spPr>
        <p:txBody>
          <a:bodyPr>
            <a:spAutoFit/>
          </a:bodyPr>
          <a:lstStyle/>
          <a:p>
            <a:pPr eaLnBrk="1" hangingPunct="1">
              <a:defRPr/>
            </a:pPr>
            <a:r>
              <a:rPr lang="ru-RU" altLang="ru-RU" b="1">
                <a:effectLst>
                  <a:outerShdw blurRad="38100" dist="38100" dir="2700000" algn="tl">
                    <a:srgbClr val="010199"/>
                  </a:outerShdw>
                </a:effectLst>
              </a:rPr>
              <a:t>Измученные голодом</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d87a5b181c16"/>
          <p:cNvPicPr>
            <a:picLocks noChangeAspect="1" noChangeArrowheads="1"/>
          </p:cNvPicPr>
          <p:nvPr/>
        </p:nvPicPr>
        <p:blipFill>
          <a:blip r:embed="rId2" cstate="print">
            <a:extLst>
              <a:ext uri="{28A0092B-C50C-407E-A947-70E740481C1C}">
                <a14:useLocalDpi xmlns:a14="http://schemas.microsoft.com/office/drawing/2010/main" xmlns="" val="0"/>
              </a:ext>
            </a:extLst>
          </a:blip>
          <a:srcRect b="81"/>
          <a:stretch>
            <a:fillRect/>
          </a:stretch>
        </p:blipFill>
        <p:spPr bwMode="auto">
          <a:xfrm>
            <a:off x="26988" y="28575"/>
            <a:ext cx="9117012" cy="682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5d36f4f9e35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Rectangle 5"/>
          <p:cNvSpPr>
            <a:spLocks noChangeArrowheads="1"/>
          </p:cNvSpPr>
          <p:nvPr/>
        </p:nvSpPr>
        <p:spPr bwMode="auto">
          <a:xfrm>
            <a:off x="5219700" y="6308725"/>
            <a:ext cx="2611438" cy="366713"/>
          </a:xfrm>
          <a:prstGeom prst="rect">
            <a:avLst/>
          </a:prstGeom>
          <a:noFill/>
          <a:ln>
            <a:noFill/>
          </a:ln>
          <a:effectLst/>
        </p:spPr>
        <p:txBody>
          <a:bodyPr wrap="none">
            <a:spAutoFit/>
          </a:bodyPr>
          <a:lstStyle/>
          <a:p>
            <a:pPr eaLnBrk="1" hangingPunct="1">
              <a:defRPr/>
            </a:pPr>
            <a:r>
              <a:rPr lang="ru-RU" altLang="ru-RU" b="1">
                <a:solidFill>
                  <a:schemeClr val="bg1"/>
                </a:solidFill>
                <a:effectLst>
                  <a:outerShdw blurRad="38100" dist="38100" dir="2700000" algn="tl">
                    <a:srgbClr val="FFFFFF"/>
                  </a:outerShdw>
                </a:effectLst>
              </a:rPr>
              <a:t>Продолжали учиться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Рисунок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Rectangle 6"/>
          <p:cNvSpPr>
            <a:spLocks noChangeArrowheads="1"/>
          </p:cNvSpPr>
          <p:nvPr/>
        </p:nvSpPr>
        <p:spPr bwMode="auto">
          <a:xfrm>
            <a:off x="250825" y="6308725"/>
            <a:ext cx="2736850" cy="366713"/>
          </a:xfrm>
          <a:prstGeom prst="rect">
            <a:avLst/>
          </a:prstGeom>
          <a:noFill/>
          <a:ln>
            <a:noFill/>
          </a:ln>
          <a:effectLst/>
        </p:spPr>
        <p:txBody>
          <a:bodyPr wrap="none">
            <a:spAutoFit/>
          </a:bodyPr>
          <a:lstStyle/>
          <a:p>
            <a:pPr eaLnBrk="1" hangingPunct="1">
              <a:defRPr/>
            </a:pPr>
            <a:r>
              <a:rPr lang="ru-RU" altLang="ru-RU" b="1">
                <a:effectLst>
                  <a:outerShdw blurRad="38100" dist="38100" dir="2700000" algn="tl">
                    <a:srgbClr val="010199"/>
                  </a:outerShdw>
                </a:effectLst>
              </a:rPr>
              <a:t>Продолжали работать</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58DSC01852-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8" name="Rectangle 6"/>
          <p:cNvSpPr>
            <a:spLocks noChangeArrowheads="1"/>
          </p:cNvSpPr>
          <p:nvPr/>
        </p:nvSpPr>
        <p:spPr bwMode="auto">
          <a:xfrm>
            <a:off x="4356100" y="5949950"/>
            <a:ext cx="3170238" cy="366713"/>
          </a:xfrm>
          <a:prstGeom prst="rect">
            <a:avLst/>
          </a:prstGeom>
          <a:noFill/>
          <a:ln>
            <a:noFill/>
          </a:ln>
          <a:effectLst/>
        </p:spPr>
        <p:txBody>
          <a:bodyPr wrap="none">
            <a:spAutoFit/>
          </a:bodyPr>
          <a:lstStyle/>
          <a:p>
            <a:pPr eaLnBrk="1" hangingPunct="1">
              <a:defRPr/>
            </a:pPr>
            <a:r>
              <a:rPr lang="ru-RU" altLang="ru-RU" b="1">
                <a:solidFill>
                  <a:schemeClr val="bg1"/>
                </a:solidFill>
                <a:effectLst>
                  <a:outerShdw blurRad="38100" dist="38100" dir="2700000" algn="tl">
                    <a:srgbClr val="FFFFFF"/>
                  </a:outerShdw>
                </a:effectLst>
              </a:rPr>
              <a:t>Блокадный кусочек хлеба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58DSC01855-1">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3249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0_56546_824aa14_XL">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702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http://4wd-shop.ru/pok/9004/img_617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3" name="Picture 7" descr="http://4wd-shop.ru/pok/9004/img_617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8400" y="4292600"/>
            <a:ext cx="3419475" cy="234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3109898_Slom_kolco1 (580x431, 32K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79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Rectangle 6"/>
          <p:cNvSpPr>
            <a:spLocks noChangeArrowheads="1"/>
          </p:cNvSpPr>
          <p:nvPr/>
        </p:nvSpPr>
        <p:spPr bwMode="auto">
          <a:xfrm>
            <a:off x="395288" y="5805488"/>
            <a:ext cx="7488237"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1" hangingPunct="1"/>
            <a:r>
              <a:rPr lang="ru-RU" altLang="ru-RU" b="1"/>
              <a:t>Разорванное кольцо»</a:t>
            </a:r>
            <a:r>
              <a:rPr lang="ru-RU" altLang="ru-RU"/>
              <a:t> — мемориал, входящий в Зелёный пояс Славы, расположен на западном берегу Ладожского озера, у начала Дороги Жизни. </a:t>
            </a:r>
          </a:p>
        </p:txBody>
      </p:sp>
      <p:pic>
        <p:nvPicPr>
          <p:cNvPr id="4" name="Рисунок 3" descr="IMG_20200128_09503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3109898_cvet_jizni (525x394, 24Kb)"/>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Rectangle 6"/>
          <p:cNvSpPr>
            <a:spLocks noChangeArrowheads="1"/>
          </p:cNvSpPr>
          <p:nvPr/>
        </p:nvSpPr>
        <p:spPr bwMode="auto">
          <a:xfrm>
            <a:off x="250825" y="6216650"/>
            <a:ext cx="77676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1" hangingPunct="1"/>
            <a:r>
              <a:rPr lang="ru-RU" altLang="ru-RU" b="1"/>
              <a:t>Цветок жизни</a:t>
            </a:r>
            <a:r>
              <a:rPr lang="ru-RU" altLang="ru-RU"/>
              <a:t/>
            </a:r>
            <a:br>
              <a:rPr lang="ru-RU" altLang="ru-RU"/>
            </a:br>
            <a:r>
              <a:rPr lang="ru-RU" altLang="ru-RU"/>
              <a:t>Мемориал создан в память о погибших детях </a:t>
            </a:r>
            <a:r>
              <a:rPr lang="ru-RU" altLang="ru-RU">
                <a:hlinkClick r:id="rId3" tooltip="Блокада Ленинграда"/>
              </a:rPr>
              <a:t>блокадного</a:t>
            </a:r>
            <a:r>
              <a:rPr lang="ru-RU" altLang="ru-RU"/>
              <a:t> </a:t>
            </a:r>
            <a:r>
              <a:rPr lang="ru-RU" altLang="ru-RU">
                <a:hlinkClick r:id="rId4" tooltip="Ленинград"/>
              </a:rPr>
              <a:t>Ленинграда</a:t>
            </a:r>
            <a:r>
              <a:rPr lang="ru-RU" altLang="ru-RU"/>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endParaRPr lang="ru-RU" altLang="ru-RU" smtClean="0"/>
          </a:p>
        </p:txBody>
      </p:sp>
      <p:pic>
        <p:nvPicPr>
          <p:cNvPr id="23555" name="Объект 3"/>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0"/>
            <a:ext cx="9144000" cy="6853238"/>
          </a:xfrm>
        </p:spPr>
      </p:pic>
      <p:pic>
        <p:nvPicPr>
          <p:cNvPr id="23556" name="Рисунок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850" y="4338638"/>
            <a:ext cx="1368425"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Minuta_molchaniya_-_metronom_muzyka_fonom_i_v_konce_fanfary_(xMusic.me).mp3">
            <a:hlinkClick r:id="" action="ppaction://media"/>
          </p:cNvPr>
          <p:cNvPicPr>
            <a:picLocks noRot="1" noChangeAspect="1"/>
          </p:cNvPicPr>
          <p:nvPr>
            <a:audioFile r:link="rId1"/>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40650" y="5853113"/>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2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pPr eaLnBrk="1" hangingPunct="1"/>
            <a:endParaRPr lang="ru-RU" altLang="ru-RU" smtClean="0"/>
          </a:p>
        </p:txBody>
      </p:sp>
      <p:pic>
        <p:nvPicPr>
          <p:cNvPr id="24579" name="Объект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5400" y="0"/>
            <a:ext cx="9118600" cy="6778625"/>
          </a:xfrm>
        </p:spPr>
      </p:pic>
      <p:pic>
        <p:nvPicPr>
          <p:cNvPr id="5" name="Рисунок 4"/>
          <p:cNvPicPr>
            <a:picLocks noChangeAspect="1"/>
          </p:cNvPicPr>
          <p:nvPr/>
        </p:nvPicPr>
        <p:blipFill>
          <a:blip r:embed="rId3" cstate="print"/>
          <a:stretch>
            <a:fillRect/>
          </a:stretch>
        </p:blipFill>
        <p:spPr>
          <a:xfrm>
            <a:off x="251520" y="116632"/>
            <a:ext cx="2746152" cy="37574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3492500" y="1125538"/>
            <a:ext cx="4175125" cy="1727200"/>
          </a:xfrm>
        </p:spPr>
        <p:txBody>
          <a:bodyPr rtlCol="0">
            <a:normAutofit fontScale="90000"/>
          </a:bodyPr>
          <a:lstStyle/>
          <a:p>
            <a:pPr eaLnBrk="1" fontAlgn="auto" hangingPunct="1">
              <a:spcAft>
                <a:spcPts val="0"/>
              </a:spcAft>
              <a:defRPr/>
            </a:pP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400" b="1" i="1" dirty="0"/>
              <a:t/>
            </a:r>
            <a:br>
              <a:rPr lang="ru-RU" altLang="ru-RU" sz="1400" b="1" i="1" dirty="0"/>
            </a:br>
            <a:r>
              <a:rPr lang="ru-RU" altLang="ru-RU" sz="1600" b="1" i="1" dirty="0">
                <a:solidFill>
                  <a:srgbClr val="C00000"/>
                </a:solidFill>
              </a:rPr>
              <a:t>Хлеб, не объёмное слово</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Но по смыслу важнее нет.</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Во главе он стоит живого</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Без него не проходит обед.</a:t>
            </a:r>
            <a:r>
              <a:rPr lang="ru-RU" altLang="ru-RU" sz="1600" b="1" dirty="0">
                <a:solidFill>
                  <a:srgbClr val="C00000"/>
                </a:solidFill>
              </a:rPr>
              <a:t/>
            </a:r>
            <a:br>
              <a:rPr lang="ru-RU" altLang="ru-RU" sz="1600" b="1" dirty="0">
                <a:solidFill>
                  <a:srgbClr val="C00000"/>
                </a:solidFill>
              </a:rPr>
            </a:b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Хлеб миллионы жизней</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От смерти спасал ни раз.</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Кровью крестьянской, потом</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Он доставался для нас. </a:t>
            </a:r>
            <a:br>
              <a:rPr lang="ru-RU" altLang="ru-RU" sz="1600" b="1" i="1" dirty="0">
                <a:solidFill>
                  <a:srgbClr val="C00000"/>
                </a:solidFill>
              </a:rPr>
            </a:br>
            <a:r>
              <a:rPr lang="ru-RU" altLang="ru-RU" sz="1600" b="1" i="1" dirty="0">
                <a:solidFill>
                  <a:srgbClr val="C00000"/>
                </a:solidFill>
              </a:rPr>
              <a:t>Чёрствая корочка хлеба</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Символ блокады, войны.</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Голод для человека</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Видимый край беды.</a:t>
            </a:r>
            <a:r>
              <a:rPr lang="ru-RU" altLang="ru-RU" sz="1600" b="1" dirty="0">
                <a:solidFill>
                  <a:srgbClr val="C00000"/>
                </a:solidFill>
              </a:rPr>
              <a:t/>
            </a:r>
            <a:br>
              <a:rPr lang="ru-RU" altLang="ru-RU" sz="1600" b="1" dirty="0">
                <a:solidFill>
                  <a:srgbClr val="C00000"/>
                </a:solidFill>
              </a:rPr>
            </a:b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Тянет ручонки ребёнок</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Голод стоит в глазах.</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Корочку хлеба дайте</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Жалостно просит в слезах.</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Сердце от боли сжалось</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Детские слыша слова.</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Возьми малыш, что осталось</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Крошки со стола.</a:t>
            </a:r>
            <a:br>
              <a:rPr lang="ru-RU" altLang="ru-RU" sz="1600" b="1" i="1" dirty="0">
                <a:solidFill>
                  <a:srgbClr val="C00000"/>
                </a:solidFill>
              </a:rPr>
            </a:br>
            <a:r>
              <a:rPr lang="ru-RU" altLang="ru-RU" sz="1600" b="1" i="1" dirty="0">
                <a:solidFill>
                  <a:srgbClr val="C00000"/>
                </a:solidFill>
              </a:rPr>
              <a:t>Жадным движением ручек</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Крошки отправлены в рот.</a:t>
            </a:r>
            <a:r>
              <a:rPr lang="ru-RU" altLang="ru-RU" sz="1600" b="1" dirty="0">
                <a:solidFill>
                  <a:srgbClr val="C00000"/>
                </a:solidFill>
              </a:rPr>
              <a:t/>
            </a:r>
            <a:br>
              <a:rPr lang="ru-RU" altLang="ru-RU" sz="1600" b="1" dirty="0">
                <a:solidFill>
                  <a:srgbClr val="C00000"/>
                </a:solidFill>
              </a:rPr>
            </a:br>
            <a:r>
              <a:rPr lang="ru-RU" altLang="ru-RU" sz="1600" b="1" i="1" dirty="0">
                <a:solidFill>
                  <a:srgbClr val="C00000"/>
                </a:solidFill>
              </a:rPr>
              <a:t>Словно лесную малину</a:t>
            </a:r>
            <a:r>
              <a:rPr lang="ru-RU" altLang="ru-RU" sz="1600" b="1" dirty="0">
                <a:solidFill>
                  <a:srgbClr val="C00000"/>
                </a:solidFill>
              </a:rPr>
              <a:t/>
            </a:r>
            <a:br>
              <a:rPr lang="ru-RU" altLang="ru-RU" sz="1600" b="1" dirty="0">
                <a:solidFill>
                  <a:srgbClr val="C00000"/>
                </a:solidFill>
              </a:rPr>
            </a:br>
            <a:r>
              <a:rPr lang="ru-RU" altLang="ru-RU" sz="1600" b="1" dirty="0">
                <a:solidFill>
                  <a:srgbClr val="C00000"/>
                </a:solidFill>
              </a:rPr>
              <a:t>     </a:t>
            </a:r>
            <a:r>
              <a:rPr lang="ru-RU" altLang="ru-RU" sz="1600" b="1" i="1" dirty="0">
                <a:solidFill>
                  <a:srgbClr val="C00000"/>
                </a:solidFill>
              </a:rPr>
              <a:t>Он с наслаждением жуёт.</a:t>
            </a:r>
            <a:r>
              <a:rPr lang="ru-RU" altLang="ru-RU" sz="1600" b="1" dirty="0">
                <a:solidFill>
                  <a:srgbClr val="C00000"/>
                </a:solidFill>
              </a:rPr>
              <a:t> </a:t>
            </a:r>
            <a:r>
              <a:rPr lang="ru-RU" altLang="ru-RU" sz="1600" b="1" i="1" dirty="0">
                <a:solidFill>
                  <a:srgbClr val="C00000"/>
                </a:solidFill>
              </a:rPr>
              <a:t> </a:t>
            </a:r>
            <a:r>
              <a:rPr lang="ru-RU" altLang="ru-RU" sz="1800" b="1" i="1" dirty="0">
                <a:solidFill>
                  <a:srgbClr val="C00000"/>
                </a:solidFill>
              </a:rPr>
              <a:t>  </a:t>
            </a:r>
            <a:br>
              <a:rPr lang="ru-RU" altLang="ru-RU" sz="1800" b="1" i="1" dirty="0">
                <a:solidFill>
                  <a:srgbClr val="C00000"/>
                </a:solidFill>
              </a:rPr>
            </a:br>
            <a:r>
              <a:rPr lang="ru-RU" altLang="ru-RU" sz="2000" i="1" dirty="0"/>
              <a:t>        </a:t>
            </a:r>
            <a:br>
              <a:rPr lang="ru-RU" altLang="ru-RU" sz="2000" i="1" dirty="0"/>
            </a:br>
            <a:r>
              <a:rPr lang="ru-RU" altLang="ru-RU" sz="1400" i="1" dirty="0"/>
              <a:t>                                                        Валерий </a:t>
            </a:r>
            <a:r>
              <a:rPr lang="ru-RU" altLang="ru-RU" sz="1400" i="1" dirty="0" err="1"/>
              <a:t>Куроленко</a:t>
            </a:r>
            <a:endParaRPr lang="ru-RU" altLang="ru-RU" sz="1400" i="1" dirty="0"/>
          </a:p>
        </p:txBody>
      </p:sp>
      <p:pic>
        <p:nvPicPr>
          <p:cNvPr id="26627" name="Рисунок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6375" y="0"/>
            <a:ext cx="6191250" cy="443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stretch/>
        </p:blipFill>
        <p:spPr>
          <a:xfrm>
            <a:off x="-108520" y="-171401"/>
            <a:ext cx="9252520" cy="7042585"/>
          </a:xfrm>
          <a:prstGeom prst="rect">
            <a:avLst/>
          </a:prstGeom>
          <a:ln>
            <a:noFill/>
          </a:ln>
          <a:effectLst>
            <a:softEdge rad="112500"/>
          </a:effectLst>
        </p:spPr>
      </p:pic>
      <p:sp>
        <p:nvSpPr>
          <p:cNvPr id="4099" name="Прямоугольник 2"/>
          <p:cNvSpPr>
            <a:spLocks noChangeArrowheads="1"/>
          </p:cNvSpPr>
          <p:nvPr/>
        </p:nvSpPr>
        <p:spPr bwMode="auto">
          <a:xfrm>
            <a:off x="33338" y="15875"/>
            <a:ext cx="5114925"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altLang="ru-RU"/>
              <a:t>Летом, в начале войны никто не думал, что Ленинград окажется в блокаде Так и говорили: «Кольцо вокруг города сомкнулось». Еще это кольцо называют блокадой.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9144000" cy="683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Прямоугольник 2"/>
          <p:cNvSpPr>
            <a:spLocks noChangeArrowheads="1"/>
          </p:cNvSpPr>
          <p:nvPr/>
        </p:nvSpPr>
        <p:spPr bwMode="auto">
          <a:xfrm>
            <a:off x="107950" y="5367338"/>
            <a:ext cx="9139238"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ru-RU" altLang="ru-RU"/>
              <a:t> </a:t>
            </a:r>
            <a:r>
              <a:rPr lang="ru-RU" altLang="ru-RU" b="1"/>
              <a:t>Очень рано грянули морозы. Наверное, никогда еще не было так холодно. Всю зиму в домах не было отопления, воды и света. Поэтому больших запасов продовольствия в городе не было. А с начала войны еды стало требоваться больше, ведь в Ленинград приходили беженцы с захваченных врагом районов. Еды не хватало. Были введены карточки.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Рисунок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3492500" y="5229225"/>
            <a:ext cx="3167063" cy="366713"/>
          </a:xfrm>
          <a:prstGeom prst="rect">
            <a:avLst/>
          </a:prstGeom>
          <a:noFill/>
          <a:ln>
            <a:noFill/>
          </a:ln>
          <a:effectLst/>
        </p:spPr>
        <p:txBody>
          <a:bodyPr>
            <a:spAutoFit/>
          </a:bodyPr>
          <a:lstStyle/>
          <a:p>
            <a:pPr eaLnBrk="1" hangingPunct="1">
              <a:defRPr/>
            </a:pPr>
            <a:r>
              <a:rPr lang="ru-RU" altLang="ru-RU" b="1">
                <a:solidFill>
                  <a:schemeClr val="tx2"/>
                </a:solidFill>
                <a:effectLst>
                  <a:outerShdw blurRad="38100" dist="38100" dir="2700000" algn="tl">
                    <a:srgbClr val="FFFFFF"/>
                  </a:outerShdw>
                </a:effectLst>
              </a:rPr>
              <a:t>Блокадный хлеб</a:t>
            </a:r>
          </a:p>
        </p:txBody>
      </p:sp>
      <p:pic>
        <p:nvPicPr>
          <p:cNvPr id="7171" name="Рисунок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p:cNvPicPr>
            <a:picLocks noChangeAspect="1"/>
          </p:cNvPicPr>
          <p:nvPr/>
        </p:nvPicPr>
        <p:blipFill>
          <a:blip r:embed="rId2" cstate="print">
            <a:extLst>
              <a:ext uri="{28A0092B-C50C-407E-A947-70E740481C1C}">
                <a14:useLocalDpi xmlns:a14="http://schemas.microsoft.com/office/drawing/2010/main" xmlns="" val="0"/>
              </a:ext>
            </a:extLst>
          </a:blip>
          <a:srcRect r="80"/>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000ze82z">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5" name="Rectangle 7"/>
          <p:cNvSpPr>
            <a:spLocks noChangeArrowheads="1"/>
          </p:cNvSpPr>
          <p:nvPr/>
        </p:nvSpPr>
        <p:spPr bwMode="auto">
          <a:xfrm>
            <a:off x="3203575" y="6308725"/>
            <a:ext cx="2765425" cy="366713"/>
          </a:xfrm>
          <a:prstGeom prst="rect">
            <a:avLst/>
          </a:prstGeom>
          <a:noFill/>
          <a:ln>
            <a:noFill/>
          </a:ln>
          <a:effectLst/>
        </p:spPr>
        <p:txBody>
          <a:bodyPr wrap="none">
            <a:spAutoFit/>
          </a:bodyPr>
          <a:lstStyle/>
          <a:p>
            <a:pPr eaLnBrk="1" hangingPunct="1">
              <a:defRPr/>
            </a:pPr>
            <a:r>
              <a:rPr lang="ru-RU" altLang="ru-RU" b="1">
                <a:solidFill>
                  <a:schemeClr val="tx2"/>
                </a:solidFill>
                <a:effectLst>
                  <a:outerShdw blurRad="38100" dist="38100" dir="2700000" algn="tl">
                    <a:srgbClr val="FFFFFF"/>
                  </a:outerShdw>
                </a:effectLst>
              </a:rPr>
              <a:t>                Дорога жизни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76705">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8" name="Rectangle 6"/>
          <p:cNvSpPr>
            <a:spLocks noChangeArrowheads="1"/>
          </p:cNvSpPr>
          <p:nvPr/>
        </p:nvSpPr>
        <p:spPr bwMode="auto">
          <a:xfrm>
            <a:off x="3059113" y="6308725"/>
            <a:ext cx="5834062" cy="366713"/>
          </a:xfrm>
          <a:prstGeom prst="rect">
            <a:avLst/>
          </a:prstGeom>
          <a:noFill/>
          <a:ln>
            <a:noFill/>
          </a:ln>
          <a:effectLst/>
        </p:spPr>
        <p:txBody>
          <a:bodyPr wrap="none">
            <a:spAutoFit/>
          </a:bodyPr>
          <a:lstStyle/>
          <a:p>
            <a:pPr eaLnBrk="1" hangingPunct="1">
              <a:defRPr/>
            </a:pPr>
            <a:r>
              <a:rPr lang="ru-RU" altLang="ru-RU" b="1">
                <a:solidFill>
                  <a:schemeClr val="tx2"/>
                </a:solidFill>
                <a:effectLst>
                  <a:outerShdw blurRad="38100" dist="38100" dir="2700000" algn="tl">
                    <a:srgbClr val="FFFFFF"/>
                  </a:outerShdw>
                </a:effectLst>
              </a:rPr>
              <a:t>Полуторка на дороге жизни, везет мешки с мукой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TM02892315[[fn=Легкий дым]]</Template>
  <TotalTime>531</TotalTime>
  <Words>183</Words>
  <Application>Microsoft Office PowerPoint</Application>
  <PresentationFormat>Экран (4:3)</PresentationFormat>
  <Paragraphs>32</Paragraphs>
  <Slides>22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HDOfficeLightV0</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                        Хлеб, не объёмное слово Но по смыслу важнее нет. Во главе он стоит живого Без него не проходит обед.  Хлеб миллионы жизней От смерти спасал ни раз. Кровью крестьянской, потом Он доставался для нас.  Чёрствая корочка хлеба Символ блокады, войны. Голод для человека Видимый край беды.  Тянет ручонки ребёнок Голод стоит в глазах. Корочку хлеба дайте Жалостно просит в слезах. Сердце от боли сжалось Детские слыша слова. Возьми малыш, что осталось Крошки со стола. Жадным движением ручек Крошки отправлены в рот. Словно лесную малину      Он с наслаждением жуёт.                                                                      Валерий Куроленко</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Дмитрий</dc:creator>
  <cp:lastModifiedBy>User</cp:lastModifiedBy>
  <cp:revision>36</cp:revision>
  <dcterms:created xsi:type="dcterms:W3CDTF">2013-05-20T17:50:11Z</dcterms:created>
  <dcterms:modified xsi:type="dcterms:W3CDTF">2023-01-18T05:19:45Z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1629113</vt:lpwstr>
  </property>
  <property fmtid="{D5CDD505-2E9C-101B-9397-08002B2CF9AE}" pid="3" name="NXPowerLiteSettings">
    <vt:lpwstr>F6000400038000</vt:lpwstr>
  </property>
  <property fmtid="{D5CDD505-2E9C-101B-9397-08002B2CF9AE}" pid="4" name="NXPowerLiteVersion">
    <vt:lpwstr>D4.3.1</vt:lpwstr>
  </property>
</Properties>
</file>