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4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48E-62BB-4611-80D3-5C68F0E114C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E01E-7284-4033-8B87-641EFA9A9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48E-62BB-4611-80D3-5C68F0E114C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E01E-7284-4033-8B87-641EFA9A9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48E-62BB-4611-80D3-5C68F0E114C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E01E-7284-4033-8B87-641EFA9A9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48E-62BB-4611-80D3-5C68F0E114C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E01E-7284-4033-8B87-641EFA9A9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48E-62BB-4611-80D3-5C68F0E114C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E01E-7284-4033-8B87-641EFA9A9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48E-62BB-4611-80D3-5C68F0E114C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E01E-7284-4033-8B87-641EFA9A9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48E-62BB-4611-80D3-5C68F0E114C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E01E-7284-4033-8B87-641EFA9A9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48E-62BB-4611-80D3-5C68F0E114C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E01E-7284-4033-8B87-641EFA9A9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48E-62BB-4611-80D3-5C68F0E114C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E01E-7284-4033-8B87-641EFA9A9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48E-62BB-4611-80D3-5C68F0E114C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E01E-7284-4033-8B87-641EFA9A9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48E-62BB-4611-80D3-5C68F0E114C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E01E-7284-4033-8B87-641EFA9A9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6E48E-62BB-4611-80D3-5C68F0E114C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7E01E-7284-4033-8B87-641EFA9A9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E%D0%B1%D1%89%D0%B5%D0%BD%D0%B8%D0%B5%20%D1%80%D0%BE%D0%B4%D0%B8%D1%82%D0%B5%D0%BB%D0%B5%D0%B9%20%D1%81%20%D0%B4%D0%B5%D1%82%D1%8C%D0%BC%D0%B8&amp;img_url=www.showbirja.ru/users/605035/newsfoto/4a48adbb26d4b.jpg&amp;pos=0&amp;rpt=simage&amp;nojs=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stolicadetstva.com/images/text/00409771_jpg_opt678x453o00s678x453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search?p=297&amp;ed=1&amp;stype=simage&amp;text=%D0%BF%D0%B0%D0%BC%D1%8F%D1%82%D0%BA%D0%B0%20%D0%B4%D0%BB%D1%8F%20%D1%80%D0%BE%D0%B4%D0%B8%D1%82%D0%B5%D0%BB%D0%B5%D0%B9%20%D0%B2%20%D0%BD%D0%B0%D1%87%D0%B0%D0%BB%D1%8C%D0%BD%D0%BE%D0%B9%20%D1%88%D0%BA%D0%BE%D0%BB%D0%B5&amp;spsite=fio.novgorod.ru&amp;img_url=fio.novgorod.ru/projects/Project271/_derived/toppage2.htm_cmp_sweets010_hbtn_p.gi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harikodentamed.ru/netcat_files/163/52/a856/img/c180dd1d0728b4465cefcc610f125de5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proc.com.ua/uploads/posts/2009-11/1257924355_1257890913_1prodolzhaem-obsshstsya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farrellfamilydentistry.com/Services/InitialExamCleanings/files/blocks_image_0_1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0%BE%D0%B1%D1%89%D0%B5%D0%BD%D0%B8%D0%B5%20%D1%80%D0%BE%D0%B4%D0%B8%D1%82%D0%B5%D0%BB%D0%B5%D0%B9%20%D1%81%20%D0%B4%D0%B5%D1%82%D1%8C%D0%BC%D0%B8&amp;img_url=www.obsheniye.ru/files/ob27.jpg&amp;pos=10&amp;rpt=simage&amp;nojs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tvoyformat.org/dev/subscribe/49/1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molod.karelia.ru/files/userfiles/image/molod/News/%D1%81%D0%B5%D0%BC%D1%8C%D1%8F%205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5000636"/>
            <a:ext cx="4857784" cy="107157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Подготовила</a:t>
            </a:r>
            <a:r>
              <a:rPr lang="ru-RU" sz="2800" dirty="0"/>
              <a:t> </a:t>
            </a:r>
            <a:r>
              <a:rPr lang="ru-RU" sz="2800" dirty="0" smtClean="0"/>
              <a:t>педагог-психолог: Вальтер М.В. </a:t>
            </a:r>
          </a:p>
        </p:txBody>
      </p:sp>
      <p:pic>
        <p:nvPicPr>
          <p:cNvPr id="13314" name="Picture 2" descr="http://im4-tub-ru.yandex.net/i?id=304315546-5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214290"/>
            <a:ext cx="5214974" cy="2922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71810"/>
            <a:ext cx="7772400" cy="1643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Родительское собрание.</a:t>
            </a:r>
            <a:br>
              <a:rPr lang="ru-RU" dirty="0" smtClean="0"/>
            </a:br>
            <a:r>
              <a:rPr lang="ru-RU" dirty="0" smtClean="0"/>
              <a:t>«Секреты общения </a:t>
            </a:r>
            <a:r>
              <a:rPr lang="ru-RU" smtClean="0"/>
              <a:t>с ребенком в семье</a:t>
            </a:r>
            <a:r>
              <a:rPr lang="ru-RU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 </a:t>
            </a:r>
            <a:r>
              <a:rPr lang="ru-RU" dirty="0" smtClean="0">
                <a:solidFill>
                  <a:srgbClr val="FF0000"/>
                </a:solidFill>
              </a:rPr>
              <a:t>38 до 50 </a:t>
            </a:r>
            <a:r>
              <a:rPr lang="ru-RU" dirty="0" smtClean="0"/>
              <a:t>баллов.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28628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Жму вашу руку!</a:t>
            </a:r>
          </a:p>
          <a:p>
            <a:pPr>
              <a:buNone/>
            </a:pPr>
            <a:r>
              <a:rPr lang="ru-RU" dirty="0" smtClean="0"/>
              <a:t>Более чуткого педагога и родителя трудно сыскать. Порой это даже внушает тревогу:  а о себе – то вы успеваете думать? Всё о ребёнке, всё о нём, любимом. Не забывайте  и о себе, проявляйте чувство меры в общении с ребёнком.</a:t>
            </a:r>
            <a:endParaRPr lang="ru-RU" dirty="0"/>
          </a:p>
        </p:txBody>
      </p:sp>
      <p:pic>
        <p:nvPicPr>
          <p:cNvPr id="4098" name="Picture 2" descr="http://im4-tub-ru.yandex.net/i?id=99248961-42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2961" y="4149080"/>
            <a:ext cx="3031039" cy="2118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Общение – это не только простые разговоры, а ощущение что тебя ждут, понимают, любят.</a:t>
            </a:r>
            <a:endParaRPr lang="ru-RU" dirty="0"/>
          </a:p>
        </p:txBody>
      </p:sp>
      <p:pic>
        <p:nvPicPr>
          <p:cNvPr id="3074" name="Picture 2" descr="http://stolicadetstva.com/images/text/00409771_jpg_opt678x453o00s678x45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0146" y="2143116"/>
            <a:ext cx="5949308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Принятие</a:t>
            </a:r>
          </a:p>
          <a:p>
            <a:r>
              <a:rPr lang="ru-RU" dirty="0" smtClean="0"/>
              <a:t>Признание</a:t>
            </a:r>
          </a:p>
          <a:p>
            <a:r>
              <a:rPr lang="ru-RU" dirty="0" smtClean="0"/>
              <a:t>Родительская любовь</a:t>
            </a:r>
          </a:p>
          <a:p>
            <a:r>
              <a:rPr lang="ru-RU" dirty="0" smtClean="0"/>
              <a:t>Доступность</a:t>
            </a:r>
          </a:p>
          <a:p>
            <a:r>
              <a:rPr lang="ru-RU" dirty="0" smtClean="0"/>
              <a:t>Воспитание ответственности и самодисциплины</a:t>
            </a:r>
          </a:p>
          <a:p>
            <a:r>
              <a:rPr lang="ru-RU" dirty="0" smtClean="0"/>
              <a:t>Авторитет родителей</a:t>
            </a:r>
          </a:p>
          <a:p>
            <a:endParaRPr lang="ru-RU" dirty="0"/>
          </a:p>
        </p:txBody>
      </p:sp>
      <p:pic>
        <p:nvPicPr>
          <p:cNvPr id="2050" name="Picture 2" descr="http://im2-tub-ru.yandex.net/i?id=443840668-47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3357" y="1785926"/>
            <a:ext cx="3061625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5" y="267891"/>
            <a:ext cx="4663034" cy="55125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хорошего тона во время беседы</a:t>
            </a:r>
            <a:endParaRPr lang="ru-RU" sz="24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1047753" y="3000372"/>
            <a:ext cx="6453206" cy="3299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457200" algn="l"/>
              </a:tabLst>
            </a:pPr>
            <a:endParaRPr lang="ru-RU" sz="600" dirty="0"/>
          </a:p>
          <a:p>
            <a:pPr algn="ctr" eaLnBrk="0" hangingPunct="0">
              <a:tabLst>
                <a:tab pos="457200" algn="l"/>
              </a:tabLst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Уважаемые родители! </a:t>
            </a:r>
          </a:p>
          <a:p>
            <a:pPr algn="ctr" eaLnBrk="0" hangingPunct="0">
              <a:tabLst>
                <a:tab pos="457200" algn="l"/>
              </a:tabLst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457200" algn="l"/>
              </a:tabLst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Надеюсь, эти правила этикета, с Вашей помощью, будут усвоены детьми.</a:t>
            </a:r>
          </a:p>
          <a:p>
            <a:pPr algn="ctr" eaLnBrk="0" hangingPunct="0">
              <a:tabLst>
                <a:tab pos="457200" algn="l"/>
              </a:tabLst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457200" algn="l"/>
              </a:tabLst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Пусть они знают, что во время беседы неприлично:</a:t>
            </a:r>
          </a:p>
          <a:p>
            <a:pPr algn="ctr" eaLnBrk="0" hangingPunct="0">
              <a:tabLst>
                <a:tab pos="457200" algn="l"/>
              </a:tabLst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говорить о человеке в его отсутствии;</a:t>
            </a:r>
          </a:p>
          <a:p>
            <a:pPr eaLnBrk="0" hangingPunct="0">
              <a:tabLst>
                <a:tab pos="457200" algn="l"/>
              </a:tabLst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выпячивать своё «Я»;</a:t>
            </a:r>
          </a:p>
          <a:p>
            <a:pPr eaLnBrk="0" hangingPunct="0">
              <a:tabLst>
                <a:tab pos="457200" algn="l"/>
              </a:tabLst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шептаться в компании;</a:t>
            </a:r>
          </a:p>
          <a:p>
            <a:pPr eaLnBrk="0" hangingPunct="0">
              <a:tabLst>
                <a:tab pos="457200" algn="l"/>
              </a:tabLst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прерывать разговор (если нужно что-то срочно спросить, то следует перед этим извиниться); </a:t>
            </a:r>
          </a:p>
          <a:p>
            <a:pPr eaLnBrk="0" hangingPunct="0">
              <a:tabLst>
                <a:tab pos="457200" algn="l"/>
              </a:tabLst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разговаривать с дальнего расстояния: через стол, через коридор, через улицу; </a:t>
            </a:r>
          </a:p>
          <a:p>
            <a:pPr eaLnBrk="0" hangingPunct="0">
              <a:tabLst>
                <a:tab pos="457200" algn="l"/>
              </a:tabLst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во время 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беседы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  смотреть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потолок, в сторону, на часы. </a:t>
            </a:r>
          </a:p>
        </p:txBody>
      </p:sp>
      <p:pic>
        <p:nvPicPr>
          <p:cNvPr id="20484" name="Рисунок 61" descr="http://im7-tub.yandex.net/i?id=13909604-0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Рисунок 5" descr="Памятки для родителе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857232"/>
            <a:ext cx="562475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harikodentamed.ru/netcat_files/163/52/a856/img/c180dd1d0728b4465cefcc610f125de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85728"/>
            <a:ext cx="3870892" cy="3890344"/>
          </a:xfrm>
          <a:prstGeom prst="rect">
            <a:avLst/>
          </a:prstGeom>
          <a:noFill/>
        </p:spPr>
      </p:pic>
      <p:pic>
        <p:nvPicPr>
          <p:cNvPr id="27652" name="Picture 4" descr="http://proc.com.ua/uploads/posts/2009-11/1257924355_1257890913_1prodolzhaem-obsshstsy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1119145"/>
            <a:ext cx="3357586" cy="4476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39290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семейной жизни всем желаем счастья!</a:t>
            </a:r>
          </a:p>
          <a:p>
            <a:pPr>
              <a:buNone/>
            </a:pPr>
            <a:r>
              <a:rPr lang="ru-RU" dirty="0" smtClean="0"/>
              <a:t>Пусть наши дети крепко любят нас!</a:t>
            </a:r>
          </a:p>
          <a:p>
            <a:pPr>
              <a:buNone/>
            </a:pPr>
            <a:r>
              <a:rPr lang="ru-RU" dirty="0" smtClean="0"/>
              <a:t>Пусть стороной вас обойдут ненастья,</a:t>
            </a:r>
          </a:p>
          <a:p>
            <a:pPr>
              <a:buNone/>
            </a:pPr>
            <a:r>
              <a:rPr lang="ru-RU" dirty="0" smtClean="0"/>
              <a:t>И солнечным пусть будет каждый час!</a:t>
            </a:r>
          </a:p>
          <a:p>
            <a:pPr>
              <a:buNone/>
            </a:pPr>
            <a:r>
              <a:rPr lang="ru-RU" dirty="0" smtClean="0"/>
              <a:t>Всем нам счастья мира и добра!</a:t>
            </a:r>
          </a:p>
          <a:p>
            <a:pPr>
              <a:buNone/>
            </a:pPr>
            <a:r>
              <a:rPr lang="ru-RU" dirty="0" smtClean="0"/>
              <a:t>Пусть радость царит в наших семьях всегда!</a:t>
            </a:r>
            <a:endParaRPr lang="ru-RU" dirty="0"/>
          </a:p>
        </p:txBody>
      </p:sp>
      <p:pic>
        <p:nvPicPr>
          <p:cNvPr id="1026" name="Picture 2" descr="http://www.farrellfamilydentistry.com/Services/InitialExamCleanings/files/blocks_image_0_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1" y="3500438"/>
            <a:ext cx="4860482" cy="3209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8172" y="2967335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6626" name="Picture 2" descr="http://im6-tub-ru.yandex.net/i?id=389278711-47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10734"/>
            <a:ext cx="2071702" cy="2589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501122" cy="55721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« </a:t>
            </a:r>
            <a:r>
              <a:rPr lang="ru-RU" b="1" dirty="0" smtClean="0"/>
              <a:t>Если</a:t>
            </a:r>
            <a:r>
              <a:rPr lang="ru-RU" dirty="0" smtClean="0"/>
              <a:t> дети живут в обстановке критики, они учатся критиковать и осуждать других людей.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Если</a:t>
            </a:r>
            <a:r>
              <a:rPr lang="ru-RU" dirty="0" smtClean="0"/>
              <a:t> дети живут в обстановке вражды и злобы, </a:t>
            </a:r>
          </a:p>
          <a:p>
            <a:pPr>
              <a:buNone/>
            </a:pPr>
            <a:r>
              <a:rPr lang="ru-RU" dirty="0" smtClean="0"/>
              <a:t>они учатся быть злыми, учатся драться.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Если  </a:t>
            </a:r>
            <a:r>
              <a:rPr lang="ru-RU" dirty="0" smtClean="0"/>
              <a:t>дети  живут   среди   насмешек, они   становятся  неряшливыми и  излишне  скромными.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Если</a:t>
            </a:r>
            <a:r>
              <a:rPr lang="ru-RU" dirty="0" smtClean="0"/>
              <a:t> дети живут в обстановке стыда и смущения, чувство собственного достоинства уступает место чувству вины».   </a:t>
            </a:r>
          </a:p>
          <a:p>
            <a:pPr>
              <a:buNone/>
            </a:pPr>
            <a:r>
              <a:rPr lang="ru-RU" dirty="0" smtClean="0"/>
              <a:t>          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Э. </a:t>
            </a:r>
            <a:r>
              <a:rPr lang="ru-RU" dirty="0" err="1" smtClean="0"/>
              <a:t>Эльконин</a:t>
            </a:r>
            <a:r>
              <a:rPr lang="ru-RU" dirty="0" smtClean="0"/>
              <a:t>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2290" name="Picture 2" descr="http://im0-tub-ru.yandex.net/i?id=22254293-2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24" y="4572008"/>
            <a:ext cx="2143150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nastasiaScript" pitchFamily="2" charset="0"/>
                <a:cs typeface="Times New Roman" pitchFamily="18" charset="0"/>
              </a:rPr>
              <a:t>Тест для родителей.</a:t>
            </a:r>
            <a:br>
              <a:rPr lang="ru-RU" sz="3600" dirty="0" smtClean="0">
                <a:latin typeface="AnastasiaScript" pitchFamily="2" charset="0"/>
                <a:cs typeface="Times New Roman" pitchFamily="18" charset="0"/>
              </a:rPr>
            </a:br>
            <a:r>
              <a:rPr lang="ru-RU" sz="3600" dirty="0" smtClean="0">
                <a:latin typeface="AnastasiaScript" pitchFamily="2" charset="0"/>
                <a:cs typeface="Times New Roman" pitchFamily="18" charset="0"/>
              </a:rPr>
              <a:t>Умеете ли вы воспитывать своих детей?</a:t>
            </a:r>
            <a:endParaRPr lang="ru-RU" sz="3600" dirty="0">
              <a:latin typeface="AnastasiaScript" pitchFamily="2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Есть ли у вашего ребёнка комната </a:t>
            </a:r>
          </a:p>
          <a:p>
            <a:pPr marL="514350" indent="-514350">
              <a:buNone/>
            </a:pPr>
            <a:r>
              <a:rPr lang="ru-RU" dirty="0" smtClean="0"/>
              <a:t>( отдельный уголок)?</a:t>
            </a:r>
          </a:p>
          <a:p>
            <a:pPr marL="514350" indent="-514350">
              <a:buNone/>
            </a:pPr>
            <a:r>
              <a:rPr lang="ru-RU" dirty="0" smtClean="0"/>
              <a:t>А) Да -5</a:t>
            </a:r>
          </a:p>
          <a:p>
            <a:pPr marL="514350" indent="-514350">
              <a:buNone/>
            </a:pPr>
            <a:r>
              <a:rPr lang="ru-RU" dirty="0" smtClean="0"/>
              <a:t>Б) НЕТ -1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Уделяете ли вы ребёнку внимание каждый день?</a:t>
            </a:r>
          </a:p>
          <a:p>
            <a:pPr marL="514350" indent="-514350">
              <a:buNone/>
            </a:pPr>
            <a:r>
              <a:rPr lang="ru-RU" dirty="0" smtClean="0"/>
              <a:t>А) Да-5</a:t>
            </a:r>
          </a:p>
          <a:p>
            <a:pPr marL="514350" indent="-514350">
              <a:buNone/>
            </a:pPr>
            <a:r>
              <a:rPr lang="ru-RU" dirty="0" smtClean="0"/>
              <a:t>Б)Нет-1</a:t>
            </a:r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pic>
        <p:nvPicPr>
          <p:cNvPr id="11266" name="Picture 2" descr="http://im0-tub-ru.yandex.net/i?id=222691859-22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143116"/>
            <a:ext cx="2443932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3. Терпеливы ли вы, когда ваш ребёнок капризничает, плохо ест?</a:t>
            </a:r>
          </a:p>
          <a:p>
            <a:pPr>
              <a:buNone/>
            </a:pPr>
            <a:r>
              <a:rPr lang="ru-RU" dirty="0" smtClean="0"/>
              <a:t>А)Да -5</a:t>
            </a:r>
          </a:p>
          <a:p>
            <a:pPr>
              <a:buNone/>
            </a:pPr>
            <a:r>
              <a:rPr lang="ru-RU" dirty="0" smtClean="0"/>
              <a:t>Б)Иногда-3</a:t>
            </a:r>
          </a:p>
          <a:p>
            <a:pPr>
              <a:buNone/>
            </a:pPr>
            <a:r>
              <a:rPr lang="ru-RU" dirty="0" smtClean="0"/>
              <a:t>В)Нет-1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Вы применяете телесные наказания?</a:t>
            </a:r>
          </a:p>
          <a:p>
            <a:pPr>
              <a:buNone/>
            </a:pPr>
            <a:r>
              <a:rPr lang="ru-RU" dirty="0" smtClean="0"/>
              <a:t>А)Частично-1</a:t>
            </a:r>
          </a:p>
          <a:p>
            <a:pPr>
              <a:buNone/>
            </a:pPr>
            <a:r>
              <a:rPr lang="ru-RU" dirty="0" smtClean="0"/>
              <a:t>Б)Иногда-3</a:t>
            </a:r>
          </a:p>
          <a:p>
            <a:pPr>
              <a:buNone/>
            </a:pPr>
            <a:r>
              <a:rPr lang="ru-RU" dirty="0" smtClean="0"/>
              <a:t>В)Принципиально нет-5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10242" name="Picture 2" descr="http://im4-tub-ru.yandex.net/i?id=93681784-60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572008"/>
            <a:ext cx="3076918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5.Умеете ли вы прощать ребёнку шалости?</a:t>
            </a:r>
          </a:p>
          <a:p>
            <a:pPr>
              <a:buNone/>
            </a:pPr>
            <a:r>
              <a:rPr lang="ru-RU" dirty="0" smtClean="0"/>
              <a:t>А)Всегда-5</a:t>
            </a:r>
          </a:p>
          <a:p>
            <a:pPr>
              <a:buNone/>
            </a:pPr>
            <a:r>
              <a:rPr lang="ru-RU" dirty="0" smtClean="0"/>
              <a:t>Б)Иногда-3</a:t>
            </a:r>
          </a:p>
          <a:p>
            <a:pPr>
              <a:buNone/>
            </a:pPr>
            <a:r>
              <a:rPr lang="ru-RU" dirty="0" smtClean="0"/>
              <a:t>В)Никогда-1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6. Хотели бы вы, чтобы ваш ребёнок был с вами откровенен?</a:t>
            </a:r>
          </a:p>
          <a:p>
            <a:pPr>
              <a:buNone/>
            </a:pPr>
            <a:r>
              <a:rPr lang="ru-RU" dirty="0" smtClean="0"/>
              <a:t>А) ДА-5</a:t>
            </a:r>
          </a:p>
          <a:p>
            <a:pPr>
              <a:buNone/>
            </a:pPr>
            <a:r>
              <a:rPr lang="ru-RU" dirty="0" smtClean="0"/>
              <a:t>Б)Иногда-3</a:t>
            </a:r>
          </a:p>
          <a:p>
            <a:pPr>
              <a:buNone/>
            </a:pPr>
            <a:r>
              <a:rPr lang="ru-RU" dirty="0" smtClean="0"/>
              <a:t>В)</a:t>
            </a:r>
            <a:r>
              <a:rPr lang="ru-RU" dirty="0" err="1" smtClean="0"/>
              <a:t>Нет,не</a:t>
            </a:r>
            <a:r>
              <a:rPr lang="ru-RU" dirty="0" smtClean="0"/>
              <a:t> хочу-1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220" name="Picture 4" descr="http://www.tvoyformat.org/dev/subscribe/49/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1000108"/>
            <a:ext cx="1773984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58204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7.Ваш ребёнок послушен?</a:t>
            </a:r>
          </a:p>
          <a:p>
            <a:pPr>
              <a:buNone/>
            </a:pPr>
            <a:r>
              <a:rPr lang="ru-RU" dirty="0" smtClean="0"/>
              <a:t>А)Да-5</a:t>
            </a:r>
          </a:p>
          <a:p>
            <a:pPr>
              <a:buNone/>
            </a:pPr>
            <a:r>
              <a:rPr lang="ru-RU" dirty="0" smtClean="0"/>
              <a:t>Б)Иногда-3</a:t>
            </a:r>
          </a:p>
          <a:p>
            <a:pPr>
              <a:buNone/>
            </a:pPr>
            <a:r>
              <a:rPr lang="ru-RU" dirty="0" smtClean="0"/>
              <a:t>В)Нет-1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8.Если вы запрещаете ребёнку, то объясняете ли причину запрета?</a:t>
            </a:r>
          </a:p>
          <a:p>
            <a:pPr>
              <a:buNone/>
            </a:pPr>
            <a:r>
              <a:rPr lang="ru-RU" dirty="0" smtClean="0"/>
              <a:t>А)Да,всегда-5</a:t>
            </a:r>
          </a:p>
          <a:p>
            <a:pPr>
              <a:buNone/>
            </a:pPr>
            <a:r>
              <a:rPr lang="ru-RU" dirty="0" smtClean="0"/>
              <a:t>Б)Иногда-3</a:t>
            </a:r>
          </a:p>
          <a:p>
            <a:pPr>
              <a:buNone/>
            </a:pPr>
            <a:r>
              <a:rPr lang="ru-RU" dirty="0" smtClean="0"/>
              <a:t>В)Нет- 1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http://im6-tub-ru.yandex.net/i?id=198742909-00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929066"/>
            <a:ext cx="3357586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58204" cy="58404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9.Требуете ли вы от ребёнка выполнения всех обязанностей, которые, он, по – вашему должен выполнить?</a:t>
            </a:r>
          </a:p>
          <a:p>
            <a:pPr>
              <a:buNone/>
            </a:pPr>
            <a:r>
              <a:rPr lang="ru-RU" dirty="0" smtClean="0"/>
              <a:t>А)Всегда-5</a:t>
            </a:r>
          </a:p>
          <a:p>
            <a:pPr>
              <a:buNone/>
            </a:pPr>
            <a:r>
              <a:rPr lang="ru-RU" dirty="0" smtClean="0"/>
              <a:t>Б)Иногда-3</a:t>
            </a:r>
          </a:p>
          <a:p>
            <a:pPr>
              <a:buNone/>
            </a:pPr>
            <a:r>
              <a:rPr lang="ru-RU" dirty="0" smtClean="0"/>
              <a:t>В)Нет-1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10.Читаете ли вы специальную педагогическую литературу?</a:t>
            </a:r>
          </a:p>
          <a:p>
            <a:pPr>
              <a:buNone/>
            </a:pPr>
            <a:r>
              <a:rPr lang="ru-RU" dirty="0" smtClean="0"/>
              <a:t>А)Да-5</a:t>
            </a:r>
          </a:p>
          <a:p>
            <a:pPr>
              <a:buNone/>
            </a:pPr>
            <a:r>
              <a:rPr lang="ru-RU" dirty="0" smtClean="0"/>
              <a:t>Б)Иногда-3</a:t>
            </a:r>
          </a:p>
          <a:p>
            <a:pPr>
              <a:buNone/>
            </a:pPr>
            <a:r>
              <a:rPr lang="ru-RU" dirty="0" smtClean="0"/>
              <a:t>В)Нет-1</a:t>
            </a:r>
            <a:endParaRPr lang="ru-RU" dirty="0"/>
          </a:p>
        </p:txBody>
      </p:sp>
      <p:pic>
        <p:nvPicPr>
          <p:cNvPr id="7170" name="Picture 2" descr="http://molod.karelia.ru/files/userfiles/image/molod/News/%D1%81%D0%B5%D0%BC%D1%8C%D1%8F%20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357298"/>
            <a:ext cx="3652682" cy="2357454"/>
          </a:xfrm>
          <a:prstGeom prst="rect">
            <a:avLst/>
          </a:prstGeom>
          <a:noFill/>
        </p:spPr>
      </p:pic>
      <p:pic>
        <p:nvPicPr>
          <p:cNvPr id="7172" name="Picture 4" descr="http://im2-tub-ru.yandex.net/i?id=919651582-38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5214950"/>
            <a:ext cx="1428750" cy="121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5768997"/>
          </a:xfrm>
        </p:spPr>
        <p:txBody>
          <a:bodyPr/>
          <a:lstStyle/>
          <a:p>
            <a:r>
              <a:rPr lang="ru-RU" dirty="0" smtClean="0"/>
              <a:t>От </a:t>
            </a:r>
            <a:r>
              <a:rPr lang="ru-RU" dirty="0" smtClean="0">
                <a:solidFill>
                  <a:srgbClr val="FF0000"/>
                </a:solidFill>
              </a:rPr>
              <a:t>10 до 23 </a:t>
            </a:r>
            <a:r>
              <a:rPr lang="ru-RU" dirty="0" smtClean="0"/>
              <a:t>баллов.</a:t>
            </a:r>
          </a:p>
          <a:p>
            <a:pPr>
              <a:buNone/>
            </a:pPr>
            <a:r>
              <a:rPr lang="ru-RU" dirty="0" smtClean="0"/>
              <a:t>К сожалению, вы не очень внимательны к своему ребёнку. Возможно, вы просто не знаете, что ему нужно, когда он капризничает или балуется. Так нельзя относиться к своему ребёнку. Будьте более внимательны и терпеливы  в общении с ним.</a:t>
            </a:r>
            <a:endParaRPr lang="ru-RU" dirty="0"/>
          </a:p>
        </p:txBody>
      </p:sp>
      <p:pic>
        <p:nvPicPr>
          <p:cNvPr id="6146" name="Picture 2" descr="http://im7-tub-ru.yandex.net/i?id=354430442-01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0101" y="4092890"/>
            <a:ext cx="3032295" cy="22650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 </a:t>
            </a:r>
            <a:r>
              <a:rPr lang="ru-RU" dirty="0" smtClean="0">
                <a:solidFill>
                  <a:srgbClr val="FF0000"/>
                </a:solidFill>
              </a:rPr>
              <a:t>24 до 37 </a:t>
            </a:r>
            <a:r>
              <a:rPr lang="ru-RU" dirty="0" smtClean="0"/>
              <a:t>баллов.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46434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Ваши взгляды на воспитание в принципе правильны. Хотя порой вас, что называется, заносит, и тогда ни в чём не повинное дитя рискует пострадать. Стоит проявлять больше заботы о ребёнке, и он, пусть не сразу, обязательно отплатит вам взаимностью. Старайтесь управлять своими эмоциями и настроением во взаимоотношениях с ребёнком.</a:t>
            </a:r>
            <a:endParaRPr lang="ru-RU" dirty="0"/>
          </a:p>
        </p:txBody>
      </p:sp>
      <p:pic>
        <p:nvPicPr>
          <p:cNvPr id="5122" name="Picture 2" descr="http://im0-tub-ru.yandex.net/i?id=8034080-32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5214943"/>
            <a:ext cx="2286016" cy="1524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570</Words>
  <Application>Microsoft Office PowerPoint</Application>
  <PresentationFormat>Экран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Родительское собрание. «Секреты общения с ребенком в семье»</vt:lpstr>
      <vt:lpstr>Презентация PowerPoint</vt:lpstr>
      <vt:lpstr>Тест для родителей. Умеете ли вы воспитывать своих детей?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 24 до 37 баллов.</vt:lpstr>
      <vt:lpstr>От 38 до 50 баллов.</vt:lpstr>
      <vt:lpstr>Общение – это не только простые разговоры, а ощущение что тебя ждут, понимают, любят.</vt:lpstr>
      <vt:lpstr>Принципы.</vt:lpstr>
      <vt:lpstr>Правила хорошего тона во время беседы</vt:lpstr>
      <vt:lpstr>Презентация PowerPoint</vt:lpstr>
      <vt:lpstr>Презентация PowerPoint</vt:lpstr>
      <vt:lpstr>Презентация PowerPoint</vt:lpstr>
    </vt:vector>
  </TitlesOfParts>
  <Company>WolfishLair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собрание. «Общение в семье – модель общения ребёнка»</dc:title>
  <dc:creator>2011</dc:creator>
  <cp:lastModifiedBy>User</cp:lastModifiedBy>
  <cp:revision>20</cp:revision>
  <dcterms:created xsi:type="dcterms:W3CDTF">2012-10-16T17:17:11Z</dcterms:created>
  <dcterms:modified xsi:type="dcterms:W3CDTF">2023-04-24T05:19:47Z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297014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