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528" r:id="rId3"/>
    <p:sldId id="530" r:id="rId4"/>
    <p:sldId id="532" r:id="rId5"/>
    <p:sldId id="531" r:id="rId6"/>
    <p:sldId id="529" r:id="rId7"/>
    <p:sldId id="515" r:id="rId8"/>
    <p:sldId id="516" r:id="rId9"/>
    <p:sldId id="534" r:id="rId10"/>
    <p:sldId id="535" r:id="rId11"/>
    <p:sldId id="536" r:id="rId12"/>
    <p:sldId id="533" r:id="rId13"/>
    <p:sldId id="435" r:id="rId14"/>
    <p:sldId id="475" r:id="rId15"/>
    <p:sldId id="512" r:id="rId16"/>
    <p:sldId id="527" r:id="rId17"/>
    <p:sldId id="537" r:id="rId18"/>
    <p:sldId id="471" r:id="rId19"/>
    <p:sldId id="517" r:id="rId20"/>
    <p:sldId id="520" r:id="rId21"/>
    <p:sldId id="521" r:id="rId22"/>
    <p:sldId id="522" r:id="rId23"/>
    <p:sldId id="523" r:id="rId24"/>
    <p:sldId id="525" r:id="rId25"/>
    <p:sldId id="526" r:id="rId26"/>
    <p:sldId id="524" r:id="rId27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pos="5655">
          <p15:clr>
            <a:srgbClr val="A4A3A4"/>
          </p15:clr>
        </p15:guide>
        <p15:guide id="3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E40"/>
    <a:srgbClr val="94B6D2"/>
    <a:srgbClr val="417199"/>
    <a:srgbClr val="F3AA9B"/>
    <a:srgbClr val="43F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7000" autoAdjust="0"/>
  </p:normalViewPr>
  <p:slideViewPr>
    <p:cSldViewPr snapToGrid="0">
      <p:cViewPr varScale="1">
        <p:scale>
          <a:sx n="71" d="100"/>
          <a:sy n="71" d="100"/>
        </p:scale>
        <p:origin x="-1356" y="-102"/>
      </p:cViewPr>
      <p:guideLst>
        <p:guide orient="horz" pos="1253"/>
        <p:guide pos="5655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Предметно-пространственная среда</c:v>
                </c:pt>
                <c:pt idx="1">
                  <c:v>Присмотр и уход за детьми</c:v>
                </c:pt>
                <c:pt idx="2">
                  <c:v>Речь и мышление</c:v>
                </c:pt>
                <c:pt idx="3">
                  <c:v>Виды активности</c:v>
                </c:pt>
                <c:pt idx="4">
                  <c:v>Взаимодействие</c:v>
                </c:pt>
                <c:pt idx="5">
                  <c:v>Структурирование программы</c:v>
                </c:pt>
                <c:pt idx="6">
                  <c:v>Родители и персонал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3.3</c:v>
                </c:pt>
                <c:pt idx="1">
                  <c:v>2.4</c:v>
                </c:pt>
                <c:pt idx="2">
                  <c:v>3.8</c:v>
                </c:pt>
                <c:pt idx="3">
                  <c:v>3.1</c:v>
                </c:pt>
                <c:pt idx="4">
                  <c:v>3.7</c:v>
                </c:pt>
                <c:pt idx="5">
                  <c:v>3.3</c:v>
                </c:pt>
                <c:pt idx="6">
                  <c:v>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Предметно-пространственная среда</c:v>
                </c:pt>
                <c:pt idx="1">
                  <c:v>Присмотр и уход за детьми</c:v>
                </c:pt>
                <c:pt idx="2">
                  <c:v>Речь и мышление</c:v>
                </c:pt>
                <c:pt idx="3">
                  <c:v>Виды активности</c:v>
                </c:pt>
                <c:pt idx="4">
                  <c:v>Взаимодействие</c:v>
                </c:pt>
                <c:pt idx="5">
                  <c:v>Структурирование программы</c:v>
                </c:pt>
                <c:pt idx="6">
                  <c:v>Родители и персонал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2.66</c:v>
                </c:pt>
                <c:pt idx="1">
                  <c:v>2.44</c:v>
                </c:pt>
                <c:pt idx="2">
                  <c:v>2.88</c:v>
                </c:pt>
                <c:pt idx="3">
                  <c:v>2.0499999999999998</c:v>
                </c:pt>
                <c:pt idx="4">
                  <c:v>3.36</c:v>
                </c:pt>
                <c:pt idx="5">
                  <c:v>2.46</c:v>
                </c:pt>
                <c:pt idx="6">
                  <c:v>2.66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208576"/>
        <c:axId val="164336768"/>
      </c:lineChart>
      <c:catAx>
        <c:axId val="16320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n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defRPr>
            </a:pPr>
            <a:endParaRPr lang="ru-RU"/>
          </a:p>
        </c:txPr>
        <c:crossAx val="164336768"/>
        <c:crosses val="autoZero"/>
        <c:auto val="1"/>
        <c:lblAlgn val="ctr"/>
        <c:lblOffset val="100"/>
        <c:noMultiLvlLbl val="0"/>
      </c:catAx>
      <c:valAx>
        <c:axId val="16433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0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6618-DDD8-496C-8941-30432156540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0C81-FBD4-41B0-BD66-6BC0D6C3D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5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BFE779-52F2-4B5A-A327-9D6B815F9DE4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00AC2-E455-45C1-8C30-D250969A2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2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 userDrawn="1"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Рисунок 12" descr="1.tif"/>
          <p:cNvPicPr>
            <a:picLocks noChangeAspect="1"/>
          </p:cNvPicPr>
          <p:nvPr userDrawn="1"/>
        </p:nvPicPr>
        <p:blipFill>
          <a:blip r:embed="rId3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4"/>
          <p:cNvCxnSpPr/>
          <p:nvPr userDrawn="1"/>
        </p:nvCxnSpPr>
        <p:spPr>
          <a:xfrm>
            <a:off x="3348038" y="0"/>
            <a:ext cx="0" cy="158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 userDrawn="1"/>
        </p:nvSpPr>
        <p:spPr>
          <a:xfrm>
            <a:off x="1270000" y="115888"/>
            <a:ext cx="1862138" cy="1355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КРАСНОЯРСКИЙ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ИНСТИТУТ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ПОВЫШЕНИЯ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759FA5-D8C6-4A54-8809-FCB054562B9F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E1BB31-179F-4F2C-8265-1079D87BC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F3C1-ACB8-4C1D-B798-03A5C71D757D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4ADA-D33E-4B20-99A2-4D05FA63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3CD79-5241-49DC-BD11-C3ED5D6EDAFB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00F2-C430-405E-B738-4659709EB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F704-3927-49B9-B9FC-03EF5E8A7952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959E-A0D7-435F-B422-A2E5DF052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178-E482-419A-B465-8032E4C22BF0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AE129E-AF7C-42F1-8EAA-E3B5C5EF7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E3ACC8-73F7-40CD-8ADA-3BE0BBD27C9B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DBF9A4-D799-44F4-936E-BF4DF1AD0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B5E5D6-A04A-49C6-8033-75890D0A0771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DD3719-B8CA-4D73-9585-78E488D52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AB12-C799-42AC-96CC-545927E0E544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153A-D20A-41C8-A861-6A318834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5214-94E7-46C5-BD35-DD376004ABC0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AE5721-5FFA-476B-B69A-E74D80DFA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1B59-DF61-4FC3-B736-9DEBDF22EDE5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EA19-9C0A-406C-A4CD-113D2F78D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C63DFE-CD0A-4A77-B6ED-2FF96FC5496A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EEAAB4-0D87-4298-8020-6C14B0D0D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5A605-3C57-4BED-9731-FA251A3C98D6}" type="datetimeFigureOut">
              <a:rPr lang="ru-RU"/>
              <a:pPr>
                <a:defRPr/>
              </a:pPr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257EA-83CE-43DB-BDC8-BE02EB2C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.tif"/>
          <p:cNvPicPr>
            <a:picLocks noChangeAspect="1"/>
          </p:cNvPicPr>
          <p:nvPr/>
        </p:nvPicPr>
        <p:blipFill>
          <a:blip r:embed="rId13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8" r:id="rId2"/>
    <p:sldLayoutId id="2147483793" r:id="rId3"/>
    <p:sldLayoutId id="2147483794" r:id="rId4"/>
    <p:sldLayoutId id="2147483795" r:id="rId5"/>
    <p:sldLayoutId id="2147483789" r:id="rId6"/>
    <p:sldLayoutId id="2147483796" r:id="rId7"/>
    <p:sldLayoutId id="2147483790" r:id="rId8"/>
    <p:sldLayoutId id="2147483797" r:id="rId9"/>
    <p:sldLayoutId id="2147483791" r:id="rId10"/>
    <p:sldLayoutId id="21474837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Optima Cy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   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Центр дошкольного образования ККИПК</a:t>
            </a:r>
            <a:endParaRPr lang="ru-RU" dirty="0" smtClean="0"/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107950" y="6048375"/>
            <a:ext cx="1943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ru-RU" sz="260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6039" y="2583401"/>
            <a:ext cx="7244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Оценивание качества дошкольного образования с использованием шкал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ECERS-R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Лонгитюдное</a:t>
            </a:r>
            <a:r>
              <a:rPr lang="ru-RU" dirty="0" smtClean="0">
                <a:solidFill>
                  <a:schemeClr val="bg1"/>
                </a:solidFill>
              </a:rPr>
              <a:t> исследование качества дошкольного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Наблюдатель – «муха на стене» (доброжелательное, но нейтральное выражение лица, отсутствие взаимодействия с детьми и общения с педагогом)</a:t>
            </a:r>
          </a:p>
          <a:p>
            <a:r>
              <a:rPr lang="ru-RU" dirty="0" smtClean="0"/>
              <a:t>Вопросы педагогу,  задаются когда он свободен и не несет ответственности за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68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2518" y="228600"/>
            <a:ext cx="6103530" cy="990600"/>
          </a:xfrm>
        </p:spPr>
        <p:txBody>
          <a:bodyPr/>
          <a:lstStyle/>
          <a:p>
            <a:r>
              <a:rPr lang="ru-RU" dirty="0" smtClean="0"/>
              <a:t>Система оценки шкал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Оценка 1 – по любому ответу получен ответ «Да»</a:t>
            </a:r>
          </a:p>
          <a:p>
            <a:pPr marL="0" indent="0">
              <a:buNone/>
            </a:pPr>
            <a:r>
              <a:rPr lang="ru-RU" dirty="0" smtClean="0"/>
              <a:t>«Нет материалов выставляемых специально для детей»</a:t>
            </a:r>
          </a:p>
          <a:p>
            <a:r>
              <a:rPr lang="ru-RU" dirty="0" smtClean="0"/>
              <a:t>Оценка 2 – ответ «Нет» под цифрой 1, наличие половины индикаторов под цифрой 3</a:t>
            </a:r>
          </a:p>
          <a:p>
            <a:r>
              <a:rPr lang="ru-RU" dirty="0" smtClean="0"/>
              <a:t>Оценка НП – показатель не учитывается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9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056" y="228600"/>
            <a:ext cx="6084992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46554"/>
            <a:ext cx="8153400" cy="4249445"/>
          </a:xfrm>
        </p:spPr>
        <p:txBody>
          <a:bodyPr numCol="2"/>
          <a:lstStyle/>
          <a:p>
            <a:endParaRPr lang="ru-RU" dirty="0" smtClean="0"/>
          </a:p>
          <a:p>
            <a:r>
              <a:rPr lang="ru-RU" dirty="0" smtClean="0"/>
              <a:t>ECERS- инструмент оценки качества образовательной среды в детском саду</a:t>
            </a:r>
          </a:p>
          <a:p>
            <a:pPr>
              <a:buNone/>
            </a:pPr>
            <a:endParaRPr lang="ru-RU" dirty="0" smtClean="0"/>
          </a:p>
          <a:p>
            <a:r>
              <a:rPr lang="ru-RU" sz="1800" dirty="0" smtClean="0"/>
              <a:t>Пространство и обстановка (РППС)</a:t>
            </a:r>
          </a:p>
          <a:p>
            <a:r>
              <a:rPr lang="ru-RU" sz="1800" dirty="0" smtClean="0"/>
              <a:t>Присмотр и уход за детьми</a:t>
            </a:r>
          </a:p>
          <a:p>
            <a:r>
              <a:rPr lang="ru-RU" sz="1800" dirty="0" smtClean="0"/>
              <a:t>Речь и мышление</a:t>
            </a:r>
          </a:p>
          <a:p>
            <a:r>
              <a:rPr lang="ru-RU" sz="1800" dirty="0" smtClean="0"/>
              <a:t>Виды активности</a:t>
            </a:r>
          </a:p>
          <a:p>
            <a:r>
              <a:rPr lang="ru-RU" sz="1800" dirty="0" smtClean="0"/>
              <a:t> Взаимодействие</a:t>
            </a:r>
          </a:p>
          <a:p>
            <a:r>
              <a:rPr lang="ru-RU" sz="1800" dirty="0" smtClean="0"/>
              <a:t>Структурирование программы</a:t>
            </a:r>
          </a:p>
          <a:p>
            <a:r>
              <a:rPr lang="ru-RU" sz="1800" dirty="0" smtClean="0"/>
              <a:t>Родители и персонал</a:t>
            </a:r>
          </a:p>
          <a:p>
            <a:endParaRPr lang="ru-RU" b="1" i="1" dirty="0" smtClean="0"/>
          </a:p>
          <a:p>
            <a:pPr algn="ctr"/>
            <a:endParaRPr lang="ru-RU" dirty="0"/>
          </a:p>
        </p:txBody>
      </p:sp>
      <p:pic>
        <p:nvPicPr>
          <p:cNvPr id="4" name="Picture 2" descr="C:\Users\vasilieva.r\Downloads\10143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218" y="4176410"/>
            <a:ext cx="2097417" cy="150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4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442" y="228600"/>
            <a:ext cx="6062605" cy="990600"/>
          </a:xfrm>
        </p:spPr>
        <p:txBody>
          <a:bodyPr/>
          <a:lstStyle/>
          <a:p>
            <a:r>
              <a:rPr lang="ru-RU" sz="2800" dirty="0" smtClean="0"/>
              <a:t>Термины используемые в шкалах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Доступность – </a:t>
            </a:r>
            <a:r>
              <a:rPr lang="ru-RU" dirty="0" smtClean="0"/>
              <a:t>свободный доступ детей к материалам (1ч20мин – на минимальный уровень)</a:t>
            </a:r>
          </a:p>
          <a:p>
            <a:r>
              <a:rPr lang="ru-RU" b="1" dirty="0" smtClean="0"/>
              <a:t>Значительная часть дня – </a:t>
            </a:r>
            <a:r>
              <a:rPr lang="ru-RU" dirty="0" smtClean="0"/>
              <a:t>одна треть времени пребывания детей  (3ч 30мин)</a:t>
            </a:r>
          </a:p>
          <a:p>
            <a:r>
              <a:rPr lang="ru-RU" b="1" dirty="0" smtClean="0"/>
              <a:t>Персонал</a:t>
            </a:r>
            <a:r>
              <a:rPr lang="ru-RU" dirty="0" smtClean="0"/>
              <a:t> – все взрослые работающие с группой детей</a:t>
            </a:r>
          </a:p>
          <a:p>
            <a:r>
              <a:rPr lang="ru-RU" b="1" dirty="0" smtClean="0"/>
              <a:t>Несколько, много, немного </a:t>
            </a:r>
            <a:r>
              <a:rPr lang="ru-RU" dirty="0" smtClean="0"/>
              <a:t>– хватает ли предметов для использования списочного состава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Условия </a:t>
            </a:r>
            <a:r>
              <a:rPr lang="ru-RU" dirty="0" smtClean="0"/>
              <a:t>– на момент экспертизы, не в принципе на что есть в наличии, а на момент наблюдения- в этот день, в это время года, в такую погоду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Евгений\Desktop\экерс\Фото ДОО\IMG_48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358"/>
            <a:ext cx="4495800" cy="4850294"/>
          </a:xfrm>
          <a:prstGeom prst="rect">
            <a:avLst/>
          </a:prstGeom>
          <a:noFill/>
        </p:spPr>
      </p:pic>
      <p:pic>
        <p:nvPicPr>
          <p:cNvPr id="8" name="Picture 3" descr="C:\Users\zhukova\Desktop\DSC_0009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1" t="7299" r="7229"/>
          <a:stretch/>
        </p:blipFill>
        <p:spPr bwMode="auto">
          <a:xfrm>
            <a:off x="4651513" y="1351722"/>
            <a:ext cx="4079737" cy="51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ермания\Детский сад Клакс2\IMG_5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/>
              <a:t>43 компонента  оценивается по 7-балльной шкале. </a:t>
            </a:r>
          </a:p>
          <a:p>
            <a:r>
              <a:rPr lang="ru-RU" sz="2000" dirty="0" smtClean="0"/>
              <a:t>Уровни качества для 1 (неуд), 3(минимум), 5(хорошо) и 7 (отлично) баллов написаны в виде отдельных индикаторов.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Оценка 7 (отлично)  - активное использование детьми материалов  с разными способностями, культурным багажом и интересами</a:t>
            </a:r>
          </a:p>
          <a:p>
            <a:endParaRPr lang="ru-RU" dirty="0"/>
          </a:p>
        </p:txBody>
      </p:sp>
      <p:pic>
        <p:nvPicPr>
          <p:cNvPr id="5" name="Picture 2" descr="C:\Users\vasilieva.r\Downloads\10143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114" y="2028013"/>
            <a:ext cx="2097417" cy="150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6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226" y="228600"/>
            <a:ext cx="5863822" cy="990600"/>
          </a:xfrm>
        </p:spPr>
        <p:txBody>
          <a:bodyPr/>
          <a:lstStyle/>
          <a:p>
            <a:r>
              <a:rPr lang="ru-RU" sz="2800" dirty="0" smtClean="0"/>
              <a:t>Родители и персонал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Условия для родителей</a:t>
            </a:r>
          </a:p>
          <a:p>
            <a:r>
              <a:rPr lang="ru-RU" dirty="0" smtClean="0"/>
              <a:t>Условия для удовлетворения профессиональных потребностей персонала</a:t>
            </a:r>
          </a:p>
          <a:p>
            <a:r>
              <a:rPr lang="ru-RU" dirty="0" smtClean="0"/>
              <a:t>Условия для удовлетворения личных потребностей персонала</a:t>
            </a:r>
          </a:p>
          <a:p>
            <a:r>
              <a:rPr lang="ru-RU" dirty="0" smtClean="0"/>
              <a:t>Взаимодействие и сотрудничество персонала</a:t>
            </a:r>
          </a:p>
          <a:p>
            <a:r>
              <a:rPr lang="ru-RU" dirty="0" smtClean="0"/>
              <a:t>Сопровождение работы и оценивание персонала</a:t>
            </a:r>
          </a:p>
          <a:p>
            <a:r>
              <a:rPr lang="ru-RU" dirty="0" smtClean="0"/>
              <a:t>Возможности для профессионального роста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878" y="228600"/>
            <a:ext cx="6077169" cy="990600"/>
          </a:xfrm>
        </p:spPr>
        <p:txBody>
          <a:bodyPr/>
          <a:lstStyle/>
          <a:p>
            <a:r>
              <a:rPr lang="ru-RU" dirty="0" smtClean="0"/>
              <a:t>Виды 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Мелкая моторика</a:t>
            </a:r>
          </a:p>
          <a:p>
            <a:pPr>
              <a:buNone/>
            </a:pPr>
            <a:r>
              <a:rPr lang="ru-RU" dirty="0" smtClean="0"/>
              <a:t>Искусство</a:t>
            </a:r>
          </a:p>
          <a:p>
            <a:pPr>
              <a:buNone/>
            </a:pPr>
            <a:r>
              <a:rPr lang="ru-RU" dirty="0" smtClean="0"/>
              <a:t> Музыка/движение</a:t>
            </a:r>
          </a:p>
          <a:p>
            <a:pPr>
              <a:buNone/>
            </a:pPr>
            <a:r>
              <a:rPr lang="ru-RU" dirty="0" smtClean="0"/>
              <a:t>Кубики</a:t>
            </a:r>
          </a:p>
          <a:p>
            <a:pPr>
              <a:buNone/>
            </a:pPr>
            <a:r>
              <a:rPr lang="ru-RU" dirty="0" smtClean="0"/>
              <a:t>Песок/вода</a:t>
            </a:r>
          </a:p>
          <a:p>
            <a:pPr>
              <a:buNone/>
            </a:pPr>
            <a:r>
              <a:rPr lang="ru-RU" dirty="0" smtClean="0"/>
              <a:t>Ролевые игры</a:t>
            </a:r>
          </a:p>
          <a:p>
            <a:pPr>
              <a:buNone/>
            </a:pPr>
            <a:r>
              <a:rPr lang="ru-RU" dirty="0" smtClean="0"/>
              <a:t>Природа/наука</a:t>
            </a:r>
          </a:p>
          <a:p>
            <a:pPr>
              <a:buNone/>
            </a:pPr>
            <a:r>
              <a:rPr lang="ru-RU" dirty="0" smtClean="0"/>
              <a:t>Математика/счет</a:t>
            </a:r>
          </a:p>
          <a:p>
            <a:pPr>
              <a:buNone/>
            </a:pPr>
            <a:r>
              <a:rPr lang="ru-RU" dirty="0" smtClean="0"/>
              <a:t>Использование принятию многообразия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178" y="228600"/>
            <a:ext cx="6093869" cy="990600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Инструменты   оценки качества дошкольного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2803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Рейтинг муниципальных детских садов РИА «Новости» «Социальный навигатор» (с 2014г)</a:t>
            </a:r>
          </a:p>
          <a:p>
            <a:r>
              <a:rPr lang="ru-RU" sz="2000" dirty="0" smtClean="0"/>
              <a:t>Инструмент  для проведения общественно – профессиональной оценки качества  дошкольного образования (ФИРО)</a:t>
            </a:r>
          </a:p>
          <a:p>
            <a:r>
              <a:rPr lang="ru-RU" sz="2000" dirty="0" smtClean="0"/>
              <a:t>Инструмент профессионального развития для улучшения качества работы педагогов детского сада </a:t>
            </a:r>
            <a:r>
              <a:rPr lang="en-US" sz="2000" dirty="0" smtClean="0"/>
              <a:t>ISSA</a:t>
            </a:r>
            <a:r>
              <a:rPr lang="ru-RU" sz="2000" dirty="0" smtClean="0"/>
              <a:t> (программа «Шаг за шагом»)</a:t>
            </a:r>
          </a:p>
          <a:p>
            <a:r>
              <a:rPr lang="ru-RU" sz="2000" dirty="0" smtClean="0"/>
              <a:t>«Шкалы комплексной оценки качества образования» </a:t>
            </a:r>
            <a:r>
              <a:rPr lang="ru-RU" sz="2400" dirty="0" smtClean="0"/>
              <a:t>(ECERS-</a:t>
            </a:r>
            <a:r>
              <a:rPr lang="en-US" sz="2400" dirty="0" smtClean="0"/>
              <a:t>R</a:t>
            </a:r>
            <a:r>
              <a:rPr lang="ru-RU" sz="2400" dirty="0" smtClean="0"/>
              <a:t>)</a:t>
            </a:r>
          </a:p>
          <a:p>
            <a:r>
              <a:rPr lang="ru-RU" sz="2000" dirty="0" smtClean="0"/>
              <a:t>Независимая оценка качества оказания услуг организациям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vasilieva.r\Downloads\101431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3327" y="4166974"/>
            <a:ext cx="2140673" cy="153771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8819" t="17635" r="17574" b="17435"/>
          <a:stretch>
            <a:fillRect/>
          </a:stretch>
        </p:blipFill>
        <p:spPr bwMode="auto">
          <a:xfrm>
            <a:off x="4517136" y="5312664"/>
            <a:ext cx="1984248" cy="154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t="7214" r="26350" b="22245"/>
          <a:stretch>
            <a:fillRect/>
          </a:stretch>
        </p:blipFill>
        <p:spPr bwMode="auto">
          <a:xfrm>
            <a:off x="155448" y="4690872"/>
            <a:ext cx="1810513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8017" t="14228" r="31534" b="43888"/>
          <a:stretch>
            <a:fillRect/>
          </a:stretch>
        </p:blipFill>
        <p:spPr bwMode="auto">
          <a:xfrm>
            <a:off x="2185416" y="5349240"/>
            <a:ext cx="1841182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8861" t="8010" r="16762" b="8268"/>
          <a:stretch/>
        </p:blipFill>
        <p:spPr bwMode="auto">
          <a:xfrm>
            <a:off x="6249988" y="5485004"/>
            <a:ext cx="2894012" cy="1397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5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783" t="9232" r="3593" b="8031"/>
          <a:stretch>
            <a:fillRect/>
          </a:stretch>
        </p:blipFill>
        <p:spPr bwMode="auto">
          <a:xfrm>
            <a:off x="914399" y="1600200"/>
            <a:ext cx="73604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812" y="228600"/>
            <a:ext cx="6067236" cy="990600"/>
          </a:xfrm>
        </p:spPr>
        <p:txBody>
          <a:bodyPr/>
          <a:lstStyle/>
          <a:p>
            <a:r>
              <a:rPr lang="ru-RU" sz="3200" dirty="0" smtClean="0"/>
              <a:t>Структурирование программы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Распорядок дня</a:t>
            </a:r>
          </a:p>
          <a:p>
            <a:pPr>
              <a:buNone/>
            </a:pPr>
            <a:r>
              <a:rPr lang="ru-RU" sz="3200" dirty="0" smtClean="0"/>
              <a:t>Свободная игра</a:t>
            </a:r>
          </a:p>
          <a:p>
            <a:pPr>
              <a:buNone/>
            </a:pPr>
            <a:r>
              <a:rPr lang="ru-RU" sz="3200" dirty="0" smtClean="0"/>
              <a:t>Групповые занятия</a:t>
            </a:r>
          </a:p>
          <a:p>
            <a:pPr>
              <a:buNone/>
            </a:pPr>
            <a:r>
              <a:rPr lang="ru-RU" sz="3200" dirty="0" smtClean="0"/>
              <a:t>Условия для детей с ограниченными возможностями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558" y="228600"/>
            <a:ext cx="6131490" cy="990600"/>
          </a:xfrm>
        </p:spPr>
        <p:txBody>
          <a:bodyPr/>
          <a:lstStyle/>
          <a:p>
            <a:pPr algn="ctr"/>
            <a:r>
              <a:rPr lang="ru-RU" sz="2800" dirty="0" smtClean="0"/>
              <a:t>Предметно-пространственная среда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Внутреннее помещение</a:t>
            </a:r>
          </a:p>
          <a:p>
            <a:r>
              <a:rPr lang="ru-RU" dirty="0" smtClean="0"/>
              <a:t>Мебель для повседневного ухода, игр и учения</a:t>
            </a:r>
          </a:p>
          <a:p>
            <a:r>
              <a:rPr lang="ru-RU" dirty="0" smtClean="0"/>
              <a:t>Мебель для отдыха и комфорта</a:t>
            </a:r>
          </a:p>
          <a:p>
            <a:r>
              <a:rPr lang="ru-RU" dirty="0" smtClean="0"/>
              <a:t>Обустройство пространства для игр</a:t>
            </a:r>
          </a:p>
          <a:p>
            <a:r>
              <a:rPr lang="ru-RU" dirty="0" smtClean="0"/>
              <a:t>Места для уединения</a:t>
            </a:r>
          </a:p>
          <a:p>
            <a:r>
              <a:rPr lang="ru-RU" dirty="0" smtClean="0"/>
              <a:t>Связанное с детьми оформление пространства</a:t>
            </a:r>
          </a:p>
          <a:p>
            <a:r>
              <a:rPr lang="ru-RU" dirty="0" smtClean="0"/>
              <a:t>Пространство для игр, развивающих крупную моторику</a:t>
            </a:r>
          </a:p>
          <a:p>
            <a:r>
              <a:rPr lang="ru-RU" dirty="0" smtClean="0"/>
              <a:t>Оборудование для развития крупной моторики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 1,2</a:t>
            </a:r>
            <a:endParaRPr lang="ru-RU" dirty="0"/>
          </a:p>
        </p:txBody>
      </p:sp>
      <p:pic>
        <p:nvPicPr>
          <p:cNvPr id="6" name="Picture 2" descr="C:\Users\Евгений\Desktop\2Семинар Назарово\фото\IMG_00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78" y="1589087"/>
            <a:ext cx="4137434" cy="4793605"/>
          </a:xfrm>
          <a:prstGeom prst="rect">
            <a:avLst/>
          </a:prstGeom>
          <a:noFill/>
        </p:spPr>
      </p:pic>
      <p:pic>
        <p:nvPicPr>
          <p:cNvPr id="7" name="Picture 2" descr="C:\Users\Евгений\Desktop\2Семинар Назарово\фото\IMG_00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638676"/>
            <a:ext cx="3886200" cy="469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3,4</a:t>
            </a:r>
            <a:endParaRPr lang="ru-RU" dirty="0"/>
          </a:p>
        </p:txBody>
      </p:sp>
      <p:pic>
        <p:nvPicPr>
          <p:cNvPr id="5" name="Picture 3" descr="C:\Users\Евгений\Desktop\2Семинар Назарово\фото\IMG_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27" y="1828800"/>
            <a:ext cx="4034073" cy="4354717"/>
          </a:xfrm>
          <a:prstGeom prst="rect">
            <a:avLst/>
          </a:prstGeom>
          <a:noFill/>
        </p:spPr>
      </p:pic>
      <p:pic>
        <p:nvPicPr>
          <p:cNvPr id="6" name="Picture 3" descr="C:\Users\Евгений\Desktop\2Семинар Назарово\фото\IMG_00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837853"/>
            <a:ext cx="3886200" cy="430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t="18645" r="22416" b="6311"/>
          <a:stretch/>
        </p:blipFill>
        <p:spPr bwMode="auto">
          <a:xfrm>
            <a:off x="761068" y="199698"/>
            <a:ext cx="7226793" cy="65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252" y="228600"/>
            <a:ext cx="6013795" cy="990600"/>
          </a:xfrm>
        </p:spPr>
        <p:txBody>
          <a:bodyPr/>
          <a:lstStyle/>
          <a:p>
            <a:r>
              <a:rPr lang="ru-RU" sz="2800" dirty="0" smtClean="0"/>
              <a:t>Присмотр и уход за детьми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Встреча/прощание</a:t>
            </a:r>
          </a:p>
          <a:p>
            <a:r>
              <a:rPr lang="ru-RU" dirty="0" smtClean="0"/>
              <a:t>Прием пищи/перекусы</a:t>
            </a:r>
          </a:p>
          <a:p>
            <a:r>
              <a:rPr lang="ru-RU" dirty="0" smtClean="0"/>
              <a:t>Сон/отдых</a:t>
            </a:r>
          </a:p>
          <a:p>
            <a:r>
              <a:rPr lang="ru-RU" dirty="0" smtClean="0"/>
              <a:t>Пользование туалетом</a:t>
            </a:r>
          </a:p>
          <a:p>
            <a:r>
              <a:rPr lang="ru-RU" dirty="0" smtClean="0"/>
              <a:t>Гигиена</a:t>
            </a:r>
          </a:p>
          <a:p>
            <a:r>
              <a:rPr lang="ru-RU" dirty="0" smtClean="0"/>
              <a:t>Безопасность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ilieva.r\Downloads\10143102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06" y="2043953"/>
            <a:ext cx="6965576" cy="4182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01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282" y="228600"/>
            <a:ext cx="6170766" cy="990600"/>
          </a:xfrm>
        </p:spPr>
        <p:txBody>
          <a:bodyPr/>
          <a:lstStyle/>
          <a:p>
            <a:r>
              <a:rPr lang="ru-RU" sz="3200" dirty="0" smtClean="0"/>
              <a:t>Почему именно </a:t>
            </a:r>
            <a:r>
              <a:rPr lang="ru-RU" sz="3200" dirty="0"/>
              <a:t>ECERS-</a:t>
            </a:r>
            <a:r>
              <a:rPr lang="en-US" sz="3200" dirty="0" smtClean="0"/>
              <a:t>R</a:t>
            </a:r>
            <a:r>
              <a:rPr lang="ru-RU" sz="3200" dirty="0" smtClean="0"/>
              <a:t>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err="1" smtClean="0"/>
              <a:t>Валидность</a:t>
            </a:r>
            <a:r>
              <a:rPr lang="ru-RU" sz="2800" dirty="0" smtClean="0"/>
              <a:t>, надежность, достоверность инструмента (широкая степень распространения)</a:t>
            </a:r>
          </a:p>
          <a:p>
            <a:r>
              <a:rPr lang="ru-RU" sz="2800" dirty="0" smtClean="0"/>
              <a:t>При адаптации шкал учтены особенности российской системы</a:t>
            </a:r>
          </a:p>
          <a:p>
            <a:r>
              <a:rPr lang="ru-RU" sz="2800" dirty="0" smtClean="0"/>
              <a:t>Апробация шкал на территории РФ</a:t>
            </a:r>
          </a:p>
          <a:p>
            <a:r>
              <a:rPr lang="ru-RU" sz="2800" dirty="0"/>
              <a:t>В фокусе оценивания – образовательная </a:t>
            </a:r>
            <a:r>
              <a:rPr lang="ru-RU" sz="2800" dirty="0" smtClean="0"/>
              <a:t>среда</a:t>
            </a:r>
          </a:p>
          <a:p>
            <a:r>
              <a:rPr lang="ru-RU" sz="2800" dirty="0" smtClean="0"/>
              <a:t>Возможность использования инструмента для самооценки</a:t>
            </a:r>
          </a:p>
          <a:p>
            <a:r>
              <a:rPr lang="ru-RU" sz="2800" dirty="0" smtClean="0"/>
              <a:t>Оценка с использованием инструмента = развитие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99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917" y="2124635"/>
            <a:ext cx="8780929" cy="4120065"/>
          </a:xfrm>
        </p:spPr>
        <p:txBody>
          <a:bodyPr/>
          <a:lstStyle/>
          <a:p>
            <a:r>
              <a:rPr lang="ru-RU" dirty="0" smtClean="0"/>
              <a:t> 2016 год - </a:t>
            </a:r>
            <a:r>
              <a:rPr lang="ru-RU" sz="2400" dirty="0" smtClean="0"/>
              <a:t>423  ДОО из 40 регионов Российской Федерации. Оценивание проводили эксперты, прошедших специальный курс обучения. </a:t>
            </a:r>
          </a:p>
          <a:p>
            <a:r>
              <a:rPr lang="ru-RU" sz="2400" b="1" dirty="0" smtClean="0"/>
              <a:t>Основные результаты проекта направлены в </a:t>
            </a:r>
            <a:r>
              <a:rPr lang="ru-RU" sz="2400" b="1" dirty="0" err="1" smtClean="0"/>
              <a:t>Рособрнадзор</a:t>
            </a:r>
            <a:r>
              <a:rPr lang="ru-RU" sz="2400" b="1" dirty="0" smtClean="0"/>
              <a:t>. </a:t>
            </a:r>
            <a:r>
              <a:rPr lang="ru-RU" sz="2400" dirty="0" smtClean="0"/>
              <a:t>Результаты представлены обобщенно без сравнения регионов между собой. </a:t>
            </a:r>
          </a:p>
          <a:p>
            <a:r>
              <a:rPr lang="ru-RU" sz="2400" dirty="0" smtClean="0"/>
              <a:t>2017 год - второй этап проекта  более 1340 детских садов 76 регионов Российской Федерации.</a:t>
            </a:r>
          </a:p>
          <a:p>
            <a:r>
              <a:rPr lang="ru-RU" sz="2400" dirty="0" smtClean="0"/>
              <a:t>2018 год - третий этап проекта,  исследование влияния образовательной среды на когнитивное развитие детей 334 ДОО из 39 регионов Российской Федерации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541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Проект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Лонгитюдное</a:t>
            </a:r>
            <a:r>
              <a:rPr lang="ru-RU" b="1" i="1" dirty="0" smtClean="0"/>
              <a:t> исследование качества дошкольного образования в РФ»  </a:t>
            </a:r>
          </a:p>
          <a:p>
            <a:pPr>
              <a:buNone/>
            </a:pPr>
            <a:r>
              <a:rPr lang="ru-RU" sz="2000" dirty="0" smtClean="0"/>
              <a:t>Цель – </a:t>
            </a:r>
            <a:r>
              <a:rPr lang="ru-RU" sz="2000" b="1" dirty="0" smtClean="0"/>
              <a:t>определить состояние системы дошкольного образования Российской </a:t>
            </a:r>
            <a:r>
              <a:rPr lang="ru-RU" sz="2000" dirty="0" smtClean="0"/>
              <a:t>Федерации в свете завершения переходного периода, связанного с внедрением ФГОС ДО, и </a:t>
            </a:r>
            <a:r>
              <a:rPr lang="ru-RU" sz="2000" b="1" dirty="0" smtClean="0"/>
              <a:t>выявить ключевые направления ее совершенствования.</a:t>
            </a:r>
            <a:endParaRPr lang="ru-RU" sz="2000" dirty="0" smtClean="0"/>
          </a:p>
          <a:p>
            <a:pPr algn="ctr"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2016г  - 15 детских садов Красноярского края</a:t>
            </a:r>
          </a:p>
          <a:p>
            <a:pPr>
              <a:buNone/>
            </a:pPr>
            <a:r>
              <a:rPr lang="ru-RU" b="1" i="1" dirty="0" smtClean="0"/>
              <a:t>2017г – 24 детских сада Красноярского края</a:t>
            </a:r>
          </a:p>
          <a:p>
            <a:pPr>
              <a:buNone/>
            </a:pPr>
            <a:r>
              <a:rPr lang="ru-RU" b="1" i="1" dirty="0" smtClean="0"/>
              <a:t>2018г – </a:t>
            </a:r>
            <a:r>
              <a:rPr lang="ru-RU" b="1" i="1" dirty="0"/>
              <a:t>+ мониторинг детского развития</a:t>
            </a:r>
          </a:p>
          <a:p>
            <a:pPr algn="ctr">
              <a:buNone/>
            </a:pPr>
            <a:r>
              <a:rPr lang="ru-RU" b="1" i="1" dirty="0" smtClean="0"/>
              <a:t>10 детских сада Красноярского края</a:t>
            </a:r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2400" b="1" dirty="0" smtClean="0"/>
              <a:t>Оценка </a:t>
            </a:r>
            <a:r>
              <a:rPr lang="ru-RU" sz="2400" b="1" dirty="0" smtClean="0">
                <a:solidFill>
                  <a:srgbClr val="FF0000"/>
                </a:solidFill>
              </a:rPr>
              <a:t>для развития</a:t>
            </a:r>
            <a:r>
              <a:rPr lang="ru-RU" sz="2400" b="1" dirty="0" smtClean="0"/>
              <a:t>, а </a:t>
            </a:r>
            <a:r>
              <a:rPr lang="ru-RU" sz="2400" b="1" dirty="0" smtClean="0">
                <a:solidFill>
                  <a:srgbClr val="FF0000"/>
                </a:solidFill>
              </a:rPr>
              <a:t>не</a:t>
            </a:r>
            <a:r>
              <a:rPr lang="ru-RU" sz="2400" b="1" dirty="0" smtClean="0"/>
              <a:t> оценка </a:t>
            </a:r>
            <a:r>
              <a:rPr lang="ru-RU" sz="2400" b="1" dirty="0" smtClean="0">
                <a:solidFill>
                  <a:srgbClr val="FF0000"/>
                </a:solidFill>
              </a:rPr>
              <a:t>для контроля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5546" y="228600"/>
            <a:ext cx="6120502" cy="990600"/>
          </a:xfrm>
        </p:spPr>
        <p:txBody>
          <a:bodyPr/>
          <a:lstStyle/>
          <a:p>
            <a:pPr algn="ctr"/>
            <a:r>
              <a:rPr lang="ru-RU" sz="2400" dirty="0" smtClean="0"/>
              <a:t>Общие результаты 2016 -2017гг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257452" y="1979720"/>
          <a:ext cx="6667131" cy="462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0-конечная звезда 9"/>
          <p:cNvSpPr/>
          <p:nvPr/>
        </p:nvSpPr>
        <p:spPr>
          <a:xfrm>
            <a:off x="7022237" y="2104008"/>
            <a:ext cx="1038688" cy="1207363"/>
          </a:xfrm>
          <a:prstGeom prst="star10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3,3</a:t>
            </a:r>
            <a:endParaRPr lang="ru-RU" sz="3200" dirty="0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7270813" y="3879542"/>
            <a:ext cx="834500" cy="905522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2,66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Результаты Красноярского края 2016г – 2,66; 2017г – 3,3. </a:t>
            </a:r>
          </a:p>
          <a:p>
            <a:r>
              <a:rPr lang="ru-RU" sz="3200" dirty="0" smtClean="0"/>
              <a:t>Второй этап проекта  реализовался в  учебном году (сентябрь – декабрь 2017г)</a:t>
            </a:r>
          </a:p>
          <a:p>
            <a:r>
              <a:rPr lang="ru-RU" sz="3200" dirty="0" smtClean="0"/>
              <a:t>Третий  этап  на федеральном уровне в сентябре – декабре 2018г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624" y="228600"/>
            <a:ext cx="6130424" cy="990600"/>
          </a:xfrm>
        </p:spPr>
        <p:txBody>
          <a:bodyPr/>
          <a:lstStyle/>
          <a:p>
            <a:r>
              <a:rPr lang="ru-RU" sz="2800" dirty="0" smtClean="0"/>
              <a:t>Использование шкал ECERS - </a:t>
            </a:r>
            <a:r>
              <a:rPr lang="en-US" sz="2800" dirty="0" smtClean="0"/>
              <a:t>R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Перед использованием шкал необходимо пройти курс обучения (как минимум 2 занятия с привлечением группы наблюдателей)</a:t>
            </a:r>
          </a:p>
          <a:p>
            <a:r>
              <a:rPr lang="ru-RU" dirty="0" smtClean="0"/>
              <a:t>До начала процедуры тщательное знакомство с инструментом</a:t>
            </a:r>
          </a:p>
          <a:p>
            <a:r>
              <a:rPr lang="ru-RU" dirty="0" smtClean="0"/>
              <a:t>Шкала предназначена для однократного использования  в одном помещении, в одной группе детей от 2,5 до 5 лет</a:t>
            </a:r>
          </a:p>
          <a:p>
            <a:r>
              <a:rPr lang="ru-RU" dirty="0" smtClean="0"/>
              <a:t>Наблюдение  желательно проводить более 3 часов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2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инопсис2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Синопсис2</Template>
  <TotalTime>1255</TotalTime>
  <Words>660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Синопсис2</vt:lpstr>
      <vt:lpstr>                                           </vt:lpstr>
      <vt:lpstr> Инструменты   оценки качества дошкольного образования </vt:lpstr>
      <vt:lpstr>Презентация PowerPoint</vt:lpstr>
      <vt:lpstr>Почему именно ECERS-R? </vt:lpstr>
      <vt:lpstr>Презентация PowerPoint</vt:lpstr>
      <vt:lpstr>Презентация PowerPoint</vt:lpstr>
      <vt:lpstr>Общие результаты 2016 -2017гг</vt:lpstr>
      <vt:lpstr>Презентация PowerPoint</vt:lpstr>
      <vt:lpstr>Использование шкал ECERS - R </vt:lpstr>
      <vt:lpstr>Презентация PowerPoint</vt:lpstr>
      <vt:lpstr>Система оценки шкал</vt:lpstr>
      <vt:lpstr>Презентация PowerPoint</vt:lpstr>
      <vt:lpstr>Термины используемые в шкалах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 и персонал</vt:lpstr>
      <vt:lpstr>Виды активности</vt:lpstr>
      <vt:lpstr>Презентация PowerPoint</vt:lpstr>
      <vt:lpstr>Структурирование программы</vt:lpstr>
      <vt:lpstr>Предметно-пространственная среда</vt:lpstr>
      <vt:lpstr>Фото 1,2</vt:lpstr>
      <vt:lpstr>Фото 3,4</vt:lpstr>
      <vt:lpstr>Презентация PowerPoint</vt:lpstr>
      <vt:lpstr>Присмотр и уход за детьми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 условия поддержки сюжетно-ролевой игры  педагогами дошкольного образования  красноярского края                                           </dc:title>
  <dc:creator>Евгений</dc:creator>
  <cp:lastModifiedBy>  </cp:lastModifiedBy>
  <cp:revision>122</cp:revision>
  <cp:lastPrinted>2018-12-18T01:54:22Z</cp:lastPrinted>
  <dcterms:created xsi:type="dcterms:W3CDTF">2015-10-21T05:31:02Z</dcterms:created>
  <dcterms:modified xsi:type="dcterms:W3CDTF">2019-01-09T02:42:54Z</dcterms:modified>
</cp:coreProperties>
</file>